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  <p:sldMasterId id="2147483760" r:id="rId2"/>
  </p:sldMasterIdLst>
  <p:notesMasterIdLst>
    <p:notesMasterId r:id="rId11"/>
  </p:notesMasterIdLst>
  <p:sldIdLst>
    <p:sldId id="263" r:id="rId3"/>
    <p:sldId id="268" r:id="rId4"/>
    <p:sldId id="265" r:id="rId5"/>
    <p:sldId id="269" r:id="rId6"/>
    <p:sldId id="273" r:id="rId7"/>
    <p:sldId id="271" r:id="rId8"/>
    <p:sldId id="266" r:id="rId9"/>
    <p:sldId id="274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51183-A171-4268-B852-274761AE9A14}" type="datetimeFigureOut">
              <a:rPr lang="pl-PL" smtClean="0"/>
              <a:pPr/>
              <a:t>2016-05-06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3D09-12E4-48BF-9AAC-EDB90C7CB2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0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4763" y="1916113"/>
            <a:ext cx="9139237" cy="2952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763" y="1916113"/>
            <a:ext cx="9139237" cy="2952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6" name="Obraz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0"/>
            <a:ext cx="6367462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oliniowy 7"/>
          <p:cNvCxnSpPr/>
          <p:nvPr/>
        </p:nvCxnSpPr>
        <p:spPr>
          <a:xfrm>
            <a:off x="8316913" y="4868863"/>
            <a:ext cx="0" cy="1989137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oliniowy 5"/>
          <p:cNvCxnSpPr/>
          <p:nvPr/>
        </p:nvCxnSpPr>
        <p:spPr>
          <a:xfrm>
            <a:off x="8172450" y="4868863"/>
            <a:ext cx="0" cy="1989137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0"/>
            <a:ext cx="6367462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Łącznik prostoliniowy 7"/>
          <p:cNvCxnSpPr/>
          <p:nvPr userDrawn="1"/>
        </p:nvCxnSpPr>
        <p:spPr>
          <a:xfrm>
            <a:off x="8316913" y="4868863"/>
            <a:ext cx="0" cy="1989137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5"/>
          <p:cNvCxnSpPr/>
          <p:nvPr userDrawn="1"/>
        </p:nvCxnSpPr>
        <p:spPr>
          <a:xfrm>
            <a:off x="8172450" y="4868863"/>
            <a:ext cx="0" cy="1989137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1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0081-8BC1-4DC2-8DF5-C20368690F42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1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3F430-A039-4C02-AF22-DA5B45C90C58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B9193-C85F-4112-9FD9-F6257F434652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F9D38-5478-4D46-B880-F06982184607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E71C3-737A-4C21-A313-589ABD65985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FC592-E17D-4EB3-80B0-58A7CC756F95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33118-3E86-467D-A3D9-068D6D50E3A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6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F06C9-FE2F-4A07-92D4-5C3711C07C07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41537-AC50-4AB8-ABEA-D0847F29CE3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5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584FA-6088-4BF1-ABFA-917EEA970A47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E6A60-56FC-4FFF-B6CF-9E88202F7BE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986A8-0345-4012-89CB-90F1825D6BC4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E5246E-232B-4898-B823-62120324E9E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6E20D-0CF0-46A5-B083-D5FB6DDE0F32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15F42C-9450-465B-A2BC-F99EBB5660CF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8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320" y="274638"/>
            <a:ext cx="7235479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E63C00"/>
              </a:buClr>
              <a:buSzPct val="120000"/>
              <a:buFont typeface="Wingdings" pitchFamily="2" charset="2"/>
              <a:buChar char="§"/>
              <a:defRPr sz="2800"/>
            </a:lvl1pPr>
            <a:lvl2pPr marL="742950" indent="-285750">
              <a:buClr>
                <a:srgbClr val="E63C00"/>
              </a:buClr>
              <a:buSzPct val="120000"/>
              <a:buFont typeface="Wingdings" pitchFamily="2" charset="2"/>
              <a:buChar char="§"/>
              <a:defRPr sz="2400"/>
            </a:lvl2pPr>
            <a:lvl3pPr marL="11430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3pPr>
            <a:lvl4pPr marL="16002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4pPr>
            <a:lvl5pPr marL="20574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Clr>
                <a:srgbClr val="E63C00"/>
              </a:buClr>
              <a:buSzPct val="120000"/>
              <a:buFont typeface="Wingdings" pitchFamily="2" charset="2"/>
              <a:buChar char="§"/>
              <a:defRPr sz="2800"/>
            </a:lvl1pPr>
            <a:lvl2pPr marL="742950" indent="-285750">
              <a:buClr>
                <a:srgbClr val="E63C00"/>
              </a:buClr>
              <a:buSzPct val="120000"/>
              <a:buFont typeface="Wingdings" pitchFamily="2" charset="2"/>
              <a:buChar char="§"/>
              <a:defRPr sz="2400"/>
            </a:lvl2pPr>
            <a:lvl3pPr marL="11430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3pPr>
            <a:lvl4pPr marL="16002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4pPr>
            <a:lvl5pPr marL="20574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15DD-1792-4448-B987-7EDE156B9CFA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B95D-07B2-41A2-9295-F2AD130683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Łącznik prostoliniowy 7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321" y="274638"/>
            <a:ext cx="723547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Clr>
                <a:srgbClr val="E63C00"/>
              </a:buClr>
              <a:buSzPct val="120000"/>
              <a:buFont typeface="Wingdings" pitchFamily="2" charset="2"/>
              <a:buChar char="§"/>
              <a:defRPr sz="2400"/>
            </a:lvl1pPr>
            <a:lvl2pPr marL="742950" indent="-28575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2pPr>
            <a:lvl3pPr marL="11430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3pPr>
            <a:lvl4pPr marL="16002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600"/>
            </a:lvl4pPr>
            <a:lvl5pPr marL="20574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Clr>
                <a:srgbClr val="E63C00"/>
              </a:buClr>
              <a:buSzPct val="120000"/>
              <a:buFont typeface="Wingdings" pitchFamily="2" charset="2"/>
              <a:buChar char="§"/>
              <a:defRPr sz="2400"/>
            </a:lvl1pPr>
            <a:lvl2pPr marL="742950" indent="-28575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2pPr>
            <a:lvl3pPr marL="11430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800"/>
            </a:lvl3pPr>
            <a:lvl4pPr marL="16002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600"/>
            </a:lvl4pPr>
            <a:lvl5pPr marL="20574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5709-84A8-429D-8850-05605E0EEB70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12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1C3-737A-4C21-A313-589ABD6598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oliniowy 8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6E1B-172D-41AD-B788-5FD3915F5F56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3118-3E86-467D-A3D9-068D6D50E3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Łącznik prostoliniowy 7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7BA6-B5FE-47DA-BE21-301CD3B01067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1537-AC50-4AB8-ABEA-D0847F29CE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8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321" y="273050"/>
            <a:ext cx="201419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2900" indent="-342900">
              <a:buClr>
                <a:srgbClr val="E63C00"/>
              </a:buClr>
              <a:buSzPct val="120000"/>
              <a:buFont typeface="Wingdings" pitchFamily="2" charset="2"/>
              <a:buChar char="§"/>
              <a:defRPr sz="3200"/>
            </a:lvl1pPr>
            <a:lvl2pPr marL="742950" indent="-285750">
              <a:buClr>
                <a:srgbClr val="E63C00"/>
              </a:buClr>
              <a:buSzPct val="120000"/>
              <a:buFont typeface="Wingdings" pitchFamily="2" charset="2"/>
              <a:buChar char="§"/>
              <a:defRPr sz="2800"/>
            </a:lvl2pPr>
            <a:lvl3pPr marL="11430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2400"/>
            </a:lvl3pPr>
            <a:lvl4pPr marL="16002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4pPr>
            <a:lvl5pPr marL="2057400" indent="-228600">
              <a:buClr>
                <a:srgbClr val="E63C00"/>
              </a:buClr>
              <a:buSzPct val="120000"/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2818-93D7-447B-B570-092582E92756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6A60-56FC-4FFF-B6CF-9E88202F7B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oliniowy 7"/>
          <p:cNvCxnSpPr/>
          <p:nvPr/>
        </p:nvCxnSpPr>
        <p:spPr>
          <a:xfrm>
            <a:off x="8316913" y="6165850"/>
            <a:ext cx="0" cy="692150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5"/>
          <p:cNvCxnSpPr/>
          <p:nvPr/>
        </p:nvCxnSpPr>
        <p:spPr>
          <a:xfrm>
            <a:off x="8188325" y="6165850"/>
            <a:ext cx="0" cy="69215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53975"/>
            <a:ext cx="142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01592-5308-4801-B070-0AD542AFB8BE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246E-232B-4898-B823-62120324E9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1EB83-2800-4CDD-8783-DBE0F0D3AE13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133CC8-A9EC-4EA5-B02B-3C1879B4E34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4763" y="1916113"/>
            <a:ext cx="9139237" cy="2952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0"/>
            <a:ext cx="6367462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Łącznik prostoliniowy 7"/>
          <p:cNvCxnSpPr/>
          <p:nvPr userDrawn="1"/>
        </p:nvCxnSpPr>
        <p:spPr>
          <a:xfrm>
            <a:off x="8316913" y="4868863"/>
            <a:ext cx="0" cy="1989137"/>
          </a:xfrm>
          <a:prstGeom prst="line">
            <a:avLst/>
          </a:prstGeom>
          <a:ln w="107950">
            <a:solidFill>
              <a:srgbClr val="E6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5"/>
          <p:cNvCxnSpPr/>
          <p:nvPr userDrawn="1"/>
        </p:nvCxnSpPr>
        <p:spPr>
          <a:xfrm>
            <a:off x="8172450" y="4868863"/>
            <a:ext cx="0" cy="1989137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5E0A1-FD82-4877-B2BF-B019095F8CA3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139055-6705-486E-B22C-D59471C7A4D2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B6E002-AFC0-45F4-9917-316F6CD947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AB75D2-DEDD-414A-9B7F-7EE4148CBA79}" type="datetime1">
              <a:rPr lang="pl-PL" smtClean="0"/>
              <a:pPr>
                <a:defRPr/>
              </a:pPr>
              <a:t>2016-05-06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lek.ii.pw.edu.pl/~lskoniec/bg/chord3.html" TargetMode="External"/><Relationship Id="rId2" Type="http://schemas.openxmlformats.org/officeDocument/2006/relationships/hyperlink" Target="http://bolek.ii.pw.edu.pl/~lskoniec/bg/chord2.htm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zualizacjainformacji.pl/onas.php" TargetMode="External"/><Relationship Id="rId2" Type="http://schemas.openxmlformats.org/officeDocument/2006/relationships/hyperlink" Target="http://wizualizacjainformacji.pl/wnauce.php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wizualizacjanauki.umk.pl/pl/blog" TargetMode="External"/><Relationship Id="rId4" Type="http://schemas.openxmlformats.org/officeDocument/2006/relationships/hyperlink" Target="http://wizualizacjainformacji.pl/una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3356992"/>
            <a:ext cx="6984776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Wizualizacja zbiorów </a:t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dirty="0" smtClean="0">
                <a:solidFill>
                  <a:schemeClr val="tx1"/>
                </a:solidFill>
              </a:rPr>
              <a:t>Biblioteki głównej </a:t>
            </a:r>
            <a:r>
              <a:rPr lang="pl-PL" dirty="0" smtClean="0"/>
              <a:t>Politechniki Warszawskiej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979712" y="58772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Lizbona	29-30.10.2015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Agnieszka Maria Kowalczuk, Łukasz Skonieczny, Małgorzata Wornbard - Polska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5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7584" y="1574800"/>
            <a:ext cx="7554416" cy="4525963"/>
          </a:xfrm>
        </p:spPr>
        <p:txBody>
          <a:bodyPr>
            <a:normAutofit/>
          </a:bodyPr>
          <a:lstStyle/>
          <a:p>
            <a:r>
              <a:rPr lang="pl-PL" sz="2400" b="0" dirty="0" smtClean="0"/>
              <a:t>Wizualizacja: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obrazuje </a:t>
            </a:r>
            <a:r>
              <a:rPr lang="pl-PL" sz="2400" b="0" dirty="0"/>
              <a:t>przynależność </a:t>
            </a:r>
            <a:r>
              <a:rPr lang="pl-PL" sz="2400" b="0" dirty="0" smtClean="0"/>
              <a:t>zbiorów </a:t>
            </a:r>
            <a:r>
              <a:rPr lang="pl-PL" sz="2400" b="0" dirty="0"/>
              <a:t>do </a:t>
            </a:r>
            <a:r>
              <a:rPr lang="pl-PL" sz="2400" b="0" dirty="0" smtClean="0"/>
              <a:t>różnych</a:t>
            </a:r>
            <a:r>
              <a:rPr lang="pl-PL" sz="2400" b="0" dirty="0" smtClean="0">
                <a:solidFill>
                  <a:srgbClr val="FF0000"/>
                </a:solidFill>
              </a:rPr>
              <a:t> </a:t>
            </a:r>
            <a:r>
              <a:rPr lang="pl-PL" sz="2400" b="0" dirty="0" smtClean="0"/>
              <a:t>dziedzin wiedzy,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ukazuje </a:t>
            </a:r>
            <a:r>
              <a:rPr lang="pl-PL" sz="2400" b="0" dirty="0"/>
              <a:t>powiązania </a:t>
            </a:r>
            <a:r>
              <a:rPr lang="pl-PL" sz="2400" b="0" dirty="0" smtClean="0"/>
              <a:t>między </a:t>
            </a:r>
            <a:r>
              <a:rPr lang="pl-PL" sz="2400" b="0" dirty="0"/>
              <a:t>dziedzinami </a:t>
            </a:r>
            <a:r>
              <a:rPr lang="pl-PL" sz="2400" b="0" dirty="0" smtClean="0"/>
              <a:t>wiedzy,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pokazuje na podstawie różnych systemów opisu rzeczowego jak  dziedziny </a:t>
            </a:r>
            <a:r>
              <a:rPr lang="pl-PL" sz="2400" b="0" dirty="0"/>
              <a:t>wiedzy </a:t>
            </a:r>
            <a:r>
              <a:rPr lang="pl-PL" sz="2400" b="0" dirty="0" smtClean="0"/>
              <a:t>pozostają </a:t>
            </a:r>
            <a:r>
              <a:rPr lang="pl-PL" sz="2400" b="0" dirty="0"/>
              <a:t>we wzajemnej zależności od </a:t>
            </a:r>
            <a:r>
              <a:rPr lang="pl-PL" sz="2400" b="0" dirty="0" smtClean="0"/>
              <a:t>siebie,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wskazuje,</a:t>
            </a:r>
            <a:r>
              <a:rPr lang="pl-PL" sz="2400" b="0" dirty="0" smtClean="0">
                <a:solidFill>
                  <a:srgbClr val="FF0000"/>
                </a:solidFill>
              </a:rPr>
              <a:t> </a:t>
            </a:r>
            <a:r>
              <a:rPr lang="pl-PL" sz="2400" b="0" dirty="0" smtClean="0"/>
              <a:t>iż dziedziny te są komplementarne.</a:t>
            </a:r>
            <a:endParaRPr lang="pl-PL" sz="2400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7584" y="1574800"/>
            <a:ext cx="7554416" cy="45259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Cel posteru  / projektu</a:t>
            </a:r>
            <a:r>
              <a:rPr lang="pl-PL" sz="2400" b="0" dirty="0" smtClean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000" dirty="0"/>
              <a:t>p</a:t>
            </a:r>
            <a:r>
              <a:rPr lang="pl-PL" sz="2000" b="0" dirty="0" smtClean="0"/>
              <a:t>okazanie zawartości</a:t>
            </a:r>
            <a:r>
              <a:rPr lang="pl-PL" sz="2000" b="0" dirty="0" smtClean="0">
                <a:solidFill>
                  <a:srgbClr val="FF0000"/>
                </a:solidFill>
              </a:rPr>
              <a:t> </a:t>
            </a:r>
            <a:r>
              <a:rPr lang="pl-PL" sz="2000" b="0" dirty="0" smtClean="0"/>
              <a:t>zbiorów Biblioteki </a:t>
            </a:r>
            <a:r>
              <a:rPr lang="pl-PL" sz="2000" b="0" dirty="0"/>
              <a:t>Głównej Politechniki Warszawskiej w </a:t>
            </a:r>
            <a:r>
              <a:rPr lang="pl-PL" sz="2000" b="0" dirty="0" smtClean="0"/>
              <a:t>niewidocznych przy przeglądaniu katalogu relacjach </a:t>
            </a:r>
            <a:r>
              <a:rPr lang="pl-PL" sz="2000" b="0" dirty="0"/>
              <a:t>pomiędzy </a:t>
            </a:r>
            <a:r>
              <a:rPr lang="pl-PL" sz="2000" b="0" dirty="0" smtClean="0"/>
              <a:t>dziedzinami,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000" dirty="0" smtClean="0"/>
              <a:t>stworzenie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obrazu</a:t>
            </a:r>
            <a:r>
              <a:rPr lang="pl-PL" sz="2000" b="0" dirty="0" smtClean="0"/>
              <a:t> powiązań dziedzin wiedzy z </a:t>
            </a:r>
            <a:r>
              <a:rPr lang="pl-PL" sz="2000" b="0" dirty="0"/>
              <a:t>wybraną </a:t>
            </a:r>
            <a:r>
              <a:rPr lang="pl-PL" sz="2000" b="0" strike="sngStrike" dirty="0" smtClean="0"/>
              <a:t> </a:t>
            </a:r>
            <a:r>
              <a:rPr lang="pl-PL" sz="2000" b="0" dirty="0"/>
              <a:t>dyscypliną </a:t>
            </a:r>
            <a:r>
              <a:rPr lang="pl-PL" sz="2000" b="0" dirty="0" smtClean="0"/>
              <a:t>nauki,</a:t>
            </a:r>
            <a:endParaRPr lang="pl-PL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000" dirty="0"/>
              <a:t>z</a:t>
            </a:r>
            <a:r>
              <a:rPr lang="pl-PL" sz="2000" b="0" dirty="0" smtClean="0"/>
              <a:t>obrazowanie </a:t>
            </a:r>
            <a:r>
              <a:rPr lang="pl-PL" sz="2000" b="0" dirty="0"/>
              <a:t>udziału procentowego publikacji z danej dziedziny i jednocześnie stopnia powiązania jej z inną </a:t>
            </a:r>
            <a:r>
              <a:rPr lang="pl-PL" sz="2000" b="0" dirty="0" smtClean="0"/>
              <a:t>dziedziną.</a:t>
            </a:r>
            <a:endParaRPr lang="pl-PL" sz="19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W przygotowaniu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000" dirty="0" smtClean="0"/>
              <a:t>powiązanie </a:t>
            </a:r>
            <a:r>
              <a:rPr lang="pl-PL" sz="2000" dirty="0"/>
              <a:t>wizualizacji z katalogiem centralnym, umożliwienie użytkownikowi uzyskania listy publikacji z interesującej go dziedziny wiedzy czy z obszaru powiązanych </a:t>
            </a:r>
            <a:r>
              <a:rPr lang="pl-PL" sz="2000"/>
              <a:t>dziedzin </a:t>
            </a:r>
            <a:r>
              <a:rPr lang="pl-PL" sz="2000" smtClean="0"/>
              <a:t>wiedzy.</a:t>
            </a:r>
            <a:endParaRPr lang="pl-PL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 smtClean="0"/>
          </a:p>
          <a:p>
            <a:endParaRPr lang="pl-PL" sz="2400" b="0" dirty="0"/>
          </a:p>
          <a:p>
            <a:endParaRPr lang="pl-PL" sz="2400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5576" y="1556792"/>
            <a:ext cx="7554416" cy="45259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Teza</a:t>
            </a:r>
          </a:p>
          <a:p>
            <a:r>
              <a:rPr lang="pl-PL" sz="2400" b="0" dirty="0" smtClean="0"/>
              <a:t>Jeżeli </a:t>
            </a:r>
            <a:r>
              <a:rPr lang="pl-PL" sz="2400" b="0" dirty="0"/>
              <a:t>zbiór </a:t>
            </a:r>
            <a:r>
              <a:rPr lang="pl-PL" sz="2400" b="0" dirty="0" smtClean="0"/>
              <a:t>słów </a:t>
            </a:r>
            <a:r>
              <a:rPr lang="pl-PL" sz="2400" b="0" dirty="0"/>
              <a:t>kluczowych opisujących jedną dziedzinę ma część wspólną ze zbiorem </a:t>
            </a:r>
            <a:r>
              <a:rPr lang="pl-PL" sz="2400" b="0" dirty="0" smtClean="0"/>
              <a:t>słów </a:t>
            </a:r>
            <a:r>
              <a:rPr lang="pl-PL" sz="2400" b="0" dirty="0"/>
              <a:t>kluczowych drugiej dziedziny, to można przypuszczać, że dziedziny te są komplementarne.</a:t>
            </a:r>
          </a:p>
          <a:p>
            <a:r>
              <a:rPr lang="pl-PL" sz="2400" b="0" dirty="0"/>
              <a:t>Im większa część wspólna </a:t>
            </a:r>
            <a:r>
              <a:rPr lang="pl-PL" sz="2400" b="0" dirty="0" smtClean="0"/>
              <a:t>tych zbiorów</a:t>
            </a:r>
            <a:r>
              <a:rPr lang="pl-PL" sz="2400" b="0" dirty="0"/>
              <a:t>, </a:t>
            </a:r>
            <a:r>
              <a:rPr lang="pl-PL" sz="2400" b="0" dirty="0" smtClean="0"/>
              <a:t>tym większa </a:t>
            </a:r>
            <a:r>
              <a:rPr lang="pl-PL" sz="2400" b="0" dirty="0"/>
              <a:t>zależność dziedzin między sobą.</a:t>
            </a:r>
          </a:p>
          <a:p>
            <a:endParaRPr lang="pl-PL" sz="1800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5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7584" y="1574800"/>
            <a:ext cx="7554416" cy="4525963"/>
          </a:xfrm>
        </p:spPr>
        <p:txBody>
          <a:bodyPr>
            <a:normAutofit/>
          </a:bodyPr>
          <a:lstStyle/>
          <a:p>
            <a:r>
              <a:rPr lang="pl-PL" sz="2400" b="0" dirty="0" smtClean="0"/>
              <a:t>Języki informacyjno-wyszukiwawcze stosowane do opisu zbiorów BG PW: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UKD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 smtClean="0"/>
              <a:t>Słowa kluczowe uporządkowane w obrębie  kartoteki haseł wzorcowych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b="0" dirty="0"/>
              <a:t>Lokalna klasyfikacja stosowana do rozmieszczenia zbiorów w wolnym </a:t>
            </a:r>
            <a:r>
              <a:rPr lang="pl-PL" sz="2400" b="0" dirty="0" smtClean="0"/>
              <a:t>dostępie.</a:t>
            </a:r>
            <a:endParaRPr lang="pl-PL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 smtClean="0"/>
          </a:p>
          <a:p>
            <a:endParaRPr lang="pl-PL" sz="2400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2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7584" y="1574800"/>
            <a:ext cx="7554416" cy="45259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200" b="0" dirty="0" smtClean="0"/>
              <a:t>Do wizualizacji użyto program: </a:t>
            </a:r>
            <a:r>
              <a:rPr lang="pl-PL" sz="2200" b="0" dirty="0"/>
              <a:t>Data </a:t>
            </a:r>
            <a:r>
              <a:rPr lang="pl-PL" sz="2200" b="0" dirty="0" err="1"/>
              <a:t>Driven</a:t>
            </a:r>
            <a:r>
              <a:rPr lang="pl-PL" sz="2200" b="0" dirty="0"/>
              <a:t> </a:t>
            </a:r>
            <a:r>
              <a:rPr lang="pl-PL" sz="2200" b="0" dirty="0" err="1" smtClean="0"/>
              <a:t>Documents</a:t>
            </a:r>
            <a:r>
              <a:rPr lang="pl-PL" sz="2200" b="0" dirty="0"/>
              <a:t> </a:t>
            </a:r>
            <a:r>
              <a:rPr lang="pl-PL" sz="2200" b="0" dirty="0" smtClean="0"/>
              <a:t>(D3).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200" b="0" dirty="0" smtClean="0"/>
              <a:t>D3 </a:t>
            </a:r>
            <a:r>
              <a:rPr lang="pl-PL" sz="2200" b="0" dirty="0"/>
              <a:t>jest biblioteką języka JavaScript </a:t>
            </a:r>
            <a:r>
              <a:rPr lang="pl-PL" sz="2200" b="0" dirty="0" smtClean="0"/>
              <a:t>ułatwiającą </a:t>
            </a:r>
            <a:r>
              <a:rPr lang="pl-PL" sz="2200" b="0" dirty="0"/>
              <a:t>przetwarzanie danych i dokumentów na potrzeby wizualizacji. D3 pozwala na „ożywienie” danych wykorzystując do tego technologie HTML, SVG i CSS. </a:t>
            </a:r>
            <a:endParaRPr lang="pl-PL" sz="22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200" b="0" dirty="0"/>
              <a:t>W</a:t>
            </a:r>
            <a:r>
              <a:rPr lang="pl-PL" sz="2200" b="0" dirty="0" smtClean="0"/>
              <a:t>izualizacja </a:t>
            </a:r>
            <a:r>
              <a:rPr lang="pl-PL" sz="2200" b="0" dirty="0"/>
              <a:t>głównych dziedzin </a:t>
            </a:r>
            <a:r>
              <a:rPr lang="pl-PL" sz="2200" dirty="0">
                <a:hlinkClick r:id="rId2"/>
              </a:rPr>
              <a:t>http://bolek.ii.pw.edu.pl/~</a:t>
            </a:r>
            <a:r>
              <a:rPr lang="pl-PL" sz="2200" dirty="0" smtClean="0">
                <a:hlinkClick r:id="rId2"/>
              </a:rPr>
              <a:t>lskoniec/bg/chord2.html</a:t>
            </a:r>
            <a:endParaRPr lang="pl-PL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200" b="0" dirty="0" smtClean="0"/>
              <a:t>Wizualizacja szczegółowych dziedzin</a:t>
            </a:r>
          </a:p>
          <a:p>
            <a:pPr marL="342900" indent="-342900"/>
            <a:r>
              <a:rPr lang="pl-PL" sz="2400" dirty="0" smtClean="0">
                <a:hlinkClick r:id="rId3"/>
              </a:rPr>
              <a:t>	http://bolek.ii.pw.edu.pl/~lskoniec/bg/chord3.html</a:t>
            </a:r>
            <a:endParaRPr lang="pl-PL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 smtClean="0"/>
          </a:p>
          <a:p>
            <a:endParaRPr lang="pl-PL" sz="2400" b="0" dirty="0"/>
          </a:p>
          <a:p>
            <a:endParaRPr lang="pl-PL" sz="2400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9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79553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BGPW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7584" y="1574800"/>
            <a:ext cx="7554416" cy="4525963"/>
          </a:xfrm>
        </p:spPr>
        <p:txBody>
          <a:bodyPr>
            <a:normAutofit/>
          </a:bodyPr>
          <a:lstStyle/>
          <a:p>
            <a:endParaRPr lang="pl-PL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b="0" dirty="0" smtClean="0"/>
          </a:p>
          <a:p>
            <a:endParaRPr lang="pl-PL" sz="2400" b="0" dirty="0"/>
          </a:p>
          <a:p>
            <a:endParaRPr lang="pl-PL" sz="2400" dirty="0"/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7092280" cy="4656442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3B95D-07B2-41A2-9295-F2AD130683A4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0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Wizualizacja zbiorów - linki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Portal promujący </a:t>
            </a:r>
            <a:r>
              <a:rPr lang="pl-PL" dirty="0"/>
              <a:t>polskich badaczy wizualizacji:</a:t>
            </a:r>
          </a:p>
          <a:p>
            <a:r>
              <a:rPr lang="pl-PL" u="sng" dirty="0">
                <a:hlinkClick r:id="rId2"/>
              </a:rPr>
              <a:t>http://wizualizacjainformacji.pl/wnauce.php</a:t>
            </a:r>
            <a:endParaRPr lang="pl-PL" dirty="0"/>
          </a:p>
          <a:p>
            <a:r>
              <a:rPr lang="pl-PL" dirty="0"/>
              <a:t> </a:t>
            </a:r>
            <a:r>
              <a:rPr lang="pl-PL" u="sng" dirty="0">
                <a:hlinkClick r:id="rId3"/>
              </a:rPr>
              <a:t>http://wizualizacjainformacji.pl/onas.php</a:t>
            </a:r>
            <a:endParaRPr lang="pl-PL" dirty="0"/>
          </a:p>
          <a:p>
            <a:r>
              <a:rPr lang="pl-PL" u="sng" dirty="0">
                <a:hlinkClick r:id="rId4"/>
              </a:rPr>
              <a:t>http://wizualizacjainformacji.pl/unas.php</a:t>
            </a:r>
            <a:endParaRPr lang="pl-PL" dirty="0"/>
          </a:p>
          <a:p>
            <a:r>
              <a:rPr lang="pl-PL" dirty="0"/>
              <a:t> </a:t>
            </a:r>
            <a:r>
              <a:rPr lang="pl-PL" u="sng" dirty="0">
                <a:hlinkClick r:id="rId5"/>
              </a:rPr>
              <a:t>http://www.wizualizacjanauki.umk.pl/pl/blog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6E002-AFC0-45F4-9917-316F6CD9471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7887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otyw bgpw">
  <a:themeElements>
    <a:clrScheme name="Niestandardowy 3">
      <a:dk1>
        <a:srgbClr val="000000"/>
      </a:dk1>
      <a:lt1>
        <a:srgbClr val="FFFFFF"/>
      </a:lt1>
      <a:dk2>
        <a:srgbClr val="FFFFFF"/>
      </a:dk2>
      <a:lt2>
        <a:srgbClr val="595959"/>
      </a:lt2>
      <a:accent1>
        <a:srgbClr val="E63C00"/>
      </a:accent1>
      <a:accent2>
        <a:srgbClr val="878787"/>
      </a:accent2>
      <a:accent3>
        <a:srgbClr val="000000"/>
      </a:accent3>
      <a:accent4>
        <a:srgbClr val="E63C00"/>
      </a:accent4>
      <a:accent5>
        <a:srgbClr val="BFBFBF"/>
      </a:accent5>
      <a:accent6>
        <a:srgbClr val="E63C00"/>
      </a:accent6>
      <a:hlink>
        <a:srgbClr val="E63C00"/>
      </a:hlink>
      <a:folHlink>
        <a:srgbClr val="000000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300</Words>
  <Application>Microsoft Office PowerPoint</Application>
  <PresentationFormat>Pokaz na ekranie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motyw bgpw</vt:lpstr>
      <vt:lpstr>Podstawowy</vt:lpstr>
      <vt:lpstr>Wizualizacja zbiorów   Biblioteki głównej Politechniki Warszawskiej</vt:lpstr>
      <vt:lpstr>Wizualizacja zbiorów BGPW</vt:lpstr>
      <vt:lpstr>Wizualizacja zbiorów BGPW</vt:lpstr>
      <vt:lpstr>Wizualizacja zbiorów BGPW</vt:lpstr>
      <vt:lpstr>Wizualizacja zbiorów BGPW</vt:lpstr>
      <vt:lpstr>Wizualizacja zbiorów BGPW</vt:lpstr>
      <vt:lpstr>Wizualizacja zbiorów BGPW</vt:lpstr>
      <vt:lpstr>Wizualizacja zbiorów - linki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E. Miller</dc:creator>
  <cp:lastModifiedBy>Jolanta Hys</cp:lastModifiedBy>
  <cp:revision>63</cp:revision>
  <dcterms:created xsi:type="dcterms:W3CDTF">2012-10-08T11:25:01Z</dcterms:created>
  <dcterms:modified xsi:type="dcterms:W3CDTF">2016-05-06T10:33:52Z</dcterms:modified>
</cp:coreProperties>
</file>