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0" r:id="rId7"/>
    <p:sldId id="261" r:id="rId8"/>
    <p:sldId id="262" r:id="rId9"/>
    <p:sldId id="268" r:id="rId10"/>
    <p:sldId id="263" r:id="rId11"/>
    <p:sldId id="265" r:id="rId12"/>
    <p:sldId id="264" r:id="rId13"/>
    <p:sldId id="266" r:id="rId14"/>
    <p:sldId id="269" r:id="rId15"/>
    <p:sldId id="270"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723" autoAdjust="0"/>
    <p:restoredTop sz="94660"/>
  </p:normalViewPr>
  <p:slideViewPr>
    <p:cSldViewPr>
      <p:cViewPr>
        <p:scale>
          <a:sx n="100" d="100"/>
          <a:sy n="100" d="100"/>
        </p:scale>
        <p:origin x="1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D9304CF-0E12-4996-9BFB-39525CC9DEEF}" type="datetimeFigureOut">
              <a:rPr lang="pl-PL" smtClean="0"/>
              <a:pPr/>
              <a:t>2015-01-20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D9304CF-0E12-4996-9BFB-39525CC9DEEF}" type="datetimeFigureOut">
              <a:rPr lang="pl-PL" smtClean="0"/>
              <a:pPr/>
              <a:t>2015-01-20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D9304CF-0E12-4996-9BFB-39525CC9DEEF}" type="datetimeFigureOut">
              <a:rPr lang="pl-PL" smtClean="0"/>
              <a:pPr/>
              <a:t>2015-01-20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5D9304CF-0E12-4996-9BFB-39525CC9DEEF}" type="datetimeFigureOut">
              <a:rPr lang="pl-PL" smtClean="0"/>
              <a:pPr/>
              <a:t>2015-01-20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D9304CF-0E12-4996-9BFB-39525CC9DEEF}" type="datetimeFigureOut">
              <a:rPr lang="pl-PL" smtClean="0"/>
              <a:pPr/>
              <a:t>2015-01-20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5D9304CF-0E12-4996-9BFB-39525CC9DEEF}" type="datetimeFigureOut">
              <a:rPr lang="pl-PL" smtClean="0"/>
              <a:pPr/>
              <a:t>2015-01-20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5D9304CF-0E12-4996-9BFB-39525CC9DEEF}" type="datetimeFigureOut">
              <a:rPr lang="pl-PL" smtClean="0"/>
              <a:pPr/>
              <a:t>2015-01-20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5D9304CF-0E12-4996-9BFB-39525CC9DEEF}" type="datetimeFigureOut">
              <a:rPr lang="pl-PL" smtClean="0"/>
              <a:pPr/>
              <a:t>2015-01-20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D9304CF-0E12-4996-9BFB-39525CC9DEEF}" type="datetimeFigureOut">
              <a:rPr lang="pl-PL" smtClean="0"/>
              <a:pPr/>
              <a:t>2015-01-20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D9304CF-0E12-4996-9BFB-39525CC9DEEF}" type="datetimeFigureOut">
              <a:rPr lang="pl-PL" smtClean="0"/>
              <a:pPr/>
              <a:t>2015-01-20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5D9304CF-0E12-4996-9BFB-39525CC9DEEF}" type="datetimeFigureOut">
              <a:rPr lang="pl-PL" smtClean="0"/>
              <a:pPr/>
              <a:t>2015-01-20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8D292B4-BB33-4A8D-AC20-E4A27B1E14FB}"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304CF-0E12-4996-9BFB-39525CC9DEEF}" type="datetimeFigureOut">
              <a:rPr lang="pl-PL" smtClean="0"/>
              <a:pPr/>
              <a:t>2015-01-20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292B4-BB33-4A8D-AC20-E4A27B1E14FB}"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F:\Movie%202.avi" TargetMode="External"/><Relationship Id="rId5" Type="http://schemas.openxmlformats.org/officeDocument/2006/relationships/image" Target="../media/image2.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7" name="Obraz 6"/>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8" name="Obraz 7"/>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9" name="Obraz 8"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11" name="Obraz 10" descr="full.png"/>
          <p:cNvPicPr>
            <a:picLocks noChangeAspect="1"/>
          </p:cNvPicPr>
          <p:nvPr/>
        </p:nvPicPr>
        <p:blipFill>
          <a:blip r:embed="rId4" cstate="print"/>
          <a:stretch>
            <a:fillRect/>
          </a:stretch>
        </p:blipFill>
        <p:spPr>
          <a:xfrm>
            <a:off x="2267744" y="764704"/>
            <a:ext cx="4320549" cy="4009652"/>
          </a:xfrm>
          <a:prstGeom prst="rect">
            <a:avLst/>
          </a:prstGeom>
        </p:spPr>
      </p:pic>
      <p:sp>
        <p:nvSpPr>
          <p:cNvPr id="12" name="pole tekstowe 11"/>
          <p:cNvSpPr txBox="1"/>
          <p:nvPr/>
        </p:nvSpPr>
        <p:spPr>
          <a:xfrm>
            <a:off x="1475656" y="5169966"/>
            <a:ext cx="6048672" cy="923330"/>
          </a:xfrm>
          <a:prstGeom prst="rect">
            <a:avLst/>
          </a:prstGeom>
          <a:noFill/>
        </p:spPr>
        <p:txBody>
          <a:bodyPr wrap="square" rtlCol="0">
            <a:spAutoFit/>
          </a:bodyPr>
          <a:lstStyle/>
          <a:p>
            <a:pPr algn="ctr"/>
            <a:r>
              <a:rPr lang="en-GB" i="1" dirty="0"/>
              <a:t>Report on rescue archaeological research</a:t>
            </a:r>
            <a:endParaRPr lang="pl-PL" i="1" dirty="0">
              <a:latin typeface="Teen"/>
            </a:endParaRPr>
          </a:p>
          <a:p>
            <a:pPr algn="ctr"/>
            <a:r>
              <a:rPr lang="en-GB" i="1" dirty="0"/>
              <a:t>carried out at the </a:t>
            </a:r>
            <a:r>
              <a:rPr lang="en-GB" i="1" dirty="0" err="1"/>
              <a:t>Krasiński</a:t>
            </a:r>
            <a:r>
              <a:rPr lang="en-GB" i="1" dirty="0"/>
              <a:t> Palace in Warsaw</a:t>
            </a:r>
            <a:endParaRPr lang="pl-PL" i="1" dirty="0">
              <a:latin typeface="Teen"/>
            </a:endParaRPr>
          </a:p>
          <a:p>
            <a:pPr algn="ctr"/>
            <a:endParaRPr lang="pl-PL" dirty="0">
              <a:latin typeface="Teen" pitchFamily="2" charset="-1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8" name="Obraz 7" descr="full.png"/>
          <p:cNvPicPr/>
          <p:nvPr/>
        </p:nvPicPr>
        <p:blipFill>
          <a:blip r:embed="rId4" cstate="print"/>
          <a:stretch>
            <a:fillRect/>
          </a:stretch>
        </p:blipFill>
        <p:spPr>
          <a:xfrm>
            <a:off x="2339752" y="908720"/>
            <a:ext cx="4320549" cy="4009652"/>
          </a:xfrm>
          <a:prstGeom prst="rect">
            <a:avLst/>
          </a:prstGeom>
        </p:spPr>
      </p:pic>
      <p:sp>
        <p:nvSpPr>
          <p:cNvPr id="9" name="pole tekstowe 8"/>
          <p:cNvSpPr txBox="1"/>
          <p:nvPr/>
        </p:nvSpPr>
        <p:spPr>
          <a:xfrm>
            <a:off x="1187624" y="5229200"/>
            <a:ext cx="7128792" cy="461665"/>
          </a:xfrm>
          <a:prstGeom prst="rect">
            <a:avLst/>
          </a:prstGeom>
          <a:noFill/>
        </p:spPr>
        <p:txBody>
          <a:bodyPr wrap="square" rtlCol="0">
            <a:spAutoFit/>
          </a:bodyPr>
          <a:lstStyle/>
          <a:p>
            <a:pPr algn="ctr"/>
            <a:r>
              <a:rPr lang="en-GB" sz="1200" dirty="0"/>
              <a:t>The photographs used for creating a three dimensional model were taken with the Canon 60D camera with a calibrated Sigma DC lens. The basic photogrammetric software was </a:t>
            </a:r>
            <a:r>
              <a:rPr lang="en-GB" sz="1200" dirty="0" err="1"/>
              <a:t>PhotoScan</a:t>
            </a:r>
            <a:r>
              <a:rPr lang="en-GB" sz="1200" dirty="0"/>
              <a:t>. </a:t>
            </a:r>
            <a:endParaRPr lang="pl-PL" sz="1200" dirty="0">
              <a:latin typeface="Tee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8" name="Obraz 7" descr="Rysunek orto1-Model.jpg"/>
          <p:cNvPicPr/>
          <p:nvPr/>
        </p:nvPicPr>
        <p:blipFill>
          <a:blip r:embed="rId4" cstate="print"/>
          <a:stretch>
            <a:fillRect/>
          </a:stretch>
        </p:blipFill>
        <p:spPr>
          <a:xfrm>
            <a:off x="2483728" y="764704"/>
            <a:ext cx="3960480" cy="4526263"/>
          </a:xfrm>
          <a:prstGeom prst="rect">
            <a:avLst/>
          </a:prstGeom>
        </p:spPr>
      </p:pic>
      <p:sp>
        <p:nvSpPr>
          <p:cNvPr id="9" name="pole tekstowe 8"/>
          <p:cNvSpPr txBox="1"/>
          <p:nvPr/>
        </p:nvSpPr>
        <p:spPr>
          <a:xfrm>
            <a:off x="1187624" y="5517232"/>
            <a:ext cx="6480720" cy="461665"/>
          </a:xfrm>
          <a:prstGeom prst="rect">
            <a:avLst/>
          </a:prstGeom>
          <a:noFill/>
        </p:spPr>
        <p:txBody>
          <a:bodyPr wrap="square" rtlCol="0">
            <a:spAutoFit/>
          </a:bodyPr>
          <a:lstStyle/>
          <a:p>
            <a:pPr algn="ctr"/>
            <a:r>
              <a:rPr lang="en-GB" sz="1200" dirty="0"/>
              <a:t>Exploration was carried out manually, according to the highest research standards, with the use of the stratigraphic method and a metal detector. </a:t>
            </a:r>
            <a:endParaRPr lang="pl-PL" sz="1200" dirty="0">
              <a:latin typeface="Tee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8" name="Obraz 7" descr="Przykładowy profil 2-Model kopia.jpg"/>
          <p:cNvPicPr/>
          <p:nvPr/>
        </p:nvPicPr>
        <p:blipFill>
          <a:blip r:embed="rId4" cstate="print"/>
          <a:stretch>
            <a:fillRect/>
          </a:stretch>
        </p:blipFill>
        <p:spPr>
          <a:xfrm>
            <a:off x="1801368" y="764704"/>
            <a:ext cx="5541264" cy="2490216"/>
          </a:xfrm>
          <a:prstGeom prst="rect">
            <a:avLst/>
          </a:prstGeom>
        </p:spPr>
      </p:pic>
      <p:sp>
        <p:nvSpPr>
          <p:cNvPr id="9" name="pole tekstowe 8"/>
          <p:cNvSpPr txBox="1"/>
          <p:nvPr/>
        </p:nvSpPr>
        <p:spPr>
          <a:xfrm>
            <a:off x="1115616" y="3753614"/>
            <a:ext cx="6912768" cy="2123658"/>
          </a:xfrm>
          <a:prstGeom prst="rect">
            <a:avLst/>
          </a:prstGeom>
          <a:noFill/>
        </p:spPr>
        <p:txBody>
          <a:bodyPr wrap="square" rtlCol="0">
            <a:spAutoFit/>
          </a:bodyPr>
          <a:lstStyle/>
          <a:p>
            <a:pPr algn="ctr"/>
            <a:r>
              <a:rPr lang="en-GB" sz="1200" dirty="0"/>
              <a:t>Ten layers were marked off in the first excavation, with the majority of them being contemporary, connected with cleaning of the area after the repair and installation works twenty years ago.   </a:t>
            </a:r>
            <a:r>
              <a:rPr lang="pl-PL" sz="1200" dirty="0">
                <a:latin typeface="Teen"/>
              </a:rPr>
              <a:t>  </a:t>
            </a:r>
            <a:r>
              <a:rPr lang="en-GB" sz="1200" dirty="0"/>
              <a:t>The historical layers start with the 5th one. The next layer (6)  is a witness to a local refurbishment which took place – as evidenced by skimpy historical material – in the mid-18th century. Below there is a construction layer (7), related to the construction of the Palace. Its ceiling is located in this area at ca. 106 m </a:t>
            </a:r>
            <a:r>
              <a:rPr lang="en-GB" sz="1200" dirty="0" err="1"/>
              <a:t>a.s.l</a:t>
            </a:r>
            <a:r>
              <a:rPr lang="en-GB" sz="1200" dirty="0"/>
              <a:t>.  That layer is situated directly on a massive bed of clay (8), which constitutes an element of levelling which raises the area around the construction site by over 0.5 metres. It is certain that clay was spread during earthworks for foundations and ceilings. The layer of clay is deposited on a stratum of dark brown sandy compact humus (9). That layer, its structure and contents provide an irrefutable evidence of passive settlement.  That layer was accumulated naturally during the broadly conceived Middle Ages and is connected with the establishment of first </a:t>
            </a:r>
            <a:r>
              <a:rPr lang="en-GB" sz="1200" i="1" dirty="0" err="1"/>
              <a:t>jurydykas</a:t>
            </a:r>
            <a:r>
              <a:rPr lang="en-GB" sz="1200" dirty="0"/>
              <a:t> of </a:t>
            </a:r>
            <a:r>
              <a:rPr lang="en-GB" sz="1200" dirty="0" smtClean="0"/>
              <a:t>Warsaw</a:t>
            </a:r>
            <a:r>
              <a:rPr lang="pl-PL" sz="1200" dirty="0" smtClean="0">
                <a:latin typeface="Teen"/>
              </a:rPr>
              <a:t>.</a:t>
            </a:r>
            <a:endParaRPr lang="pl-PL" sz="1200" dirty="0">
              <a:latin typeface="Teen"/>
            </a:endParaRPr>
          </a:p>
        </p:txBody>
      </p:sp>
      <p:sp>
        <p:nvSpPr>
          <p:cNvPr id="10" name="pole tekstowe 9"/>
          <p:cNvSpPr txBox="1"/>
          <p:nvPr/>
        </p:nvSpPr>
        <p:spPr>
          <a:xfrm>
            <a:off x="3203848" y="3429000"/>
            <a:ext cx="3888432" cy="246221"/>
          </a:xfrm>
          <a:prstGeom prst="rect">
            <a:avLst/>
          </a:prstGeom>
          <a:noFill/>
        </p:spPr>
        <p:txBody>
          <a:bodyPr wrap="square" rtlCol="0">
            <a:spAutoFit/>
          </a:bodyPr>
          <a:lstStyle/>
          <a:p>
            <a:r>
              <a:rPr lang="pl-PL" sz="1000" dirty="0" smtClean="0">
                <a:latin typeface="Teen" pitchFamily="2" charset="-18"/>
              </a:rPr>
              <a:t>Fragment profilu wschodniego wykopu 1</a:t>
            </a:r>
            <a:endParaRPr lang="pl-PL" sz="1000" dirty="0">
              <a:latin typeface="Teen" pitchFamily="2" charset="-1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9" name="Obraz 8" descr="2_3.jpg"/>
          <p:cNvPicPr>
            <a:picLocks noChangeAspect="1"/>
          </p:cNvPicPr>
          <p:nvPr/>
        </p:nvPicPr>
        <p:blipFill>
          <a:blip r:embed="rId4" cstate="print"/>
          <a:stretch>
            <a:fillRect/>
          </a:stretch>
        </p:blipFill>
        <p:spPr>
          <a:xfrm>
            <a:off x="1619672" y="476672"/>
            <a:ext cx="5472608" cy="4271661"/>
          </a:xfrm>
          <a:prstGeom prst="rect">
            <a:avLst/>
          </a:prstGeom>
        </p:spPr>
      </p:pic>
      <p:sp>
        <p:nvSpPr>
          <p:cNvPr id="10" name="pole tekstowe 9"/>
          <p:cNvSpPr txBox="1"/>
          <p:nvPr/>
        </p:nvSpPr>
        <p:spPr>
          <a:xfrm>
            <a:off x="1259632" y="4717593"/>
            <a:ext cx="6696744" cy="1015663"/>
          </a:xfrm>
          <a:prstGeom prst="rect">
            <a:avLst/>
          </a:prstGeom>
          <a:noFill/>
        </p:spPr>
        <p:txBody>
          <a:bodyPr wrap="square" rtlCol="0">
            <a:spAutoFit/>
          </a:bodyPr>
          <a:lstStyle/>
          <a:p>
            <a:pPr algn="ctr"/>
            <a:r>
              <a:rPr lang="en-GB" sz="1200" dirty="0"/>
              <a:t>Similar stratigraphy was recorded in excavation no. 2.  However, in there it had not been contaminated with contemporary digs. Noticeable is the presence of burnt stones in the floor of the Medieval layer. Above that layer, which had been accumulating for a long time, there is a deposit of clay from digging of the palace foundations. A layer of debris dating back to the time of construction of the Palace was recorded above.</a:t>
            </a:r>
            <a:r>
              <a:rPr lang="pl-PL" sz="1200"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logo INCEDO3D kopia.jpg"/>
          <p:cNvPicPr>
            <a:picLocks noChangeAspect="1"/>
          </p:cNvPicPr>
          <p:nvPr/>
        </p:nvPicPr>
        <p:blipFill>
          <a:blip r:embed="rId2" cstate="print"/>
          <a:stretch>
            <a:fillRect/>
          </a:stretch>
        </p:blipFill>
        <p:spPr>
          <a:xfrm>
            <a:off x="4063038" y="260648"/>
            <a:ext cx="796994" cy="216416"/>
          </a:xfrm>
          <a:prstGeom prst="rect">
            <a:avLst/>
          </a:prstGeom>
        </p:spPr>
      </p:pic>
      <p:pic>
        <p:nvPicPr>
          <p:cNvPr id="3" name="Obraz 2"/>
          <p:cNvPicPr/>
          <p:nvPr/>
        </p:nvPicPr>
        <p:blipFill rotWithShape="1">
          <a:blip r:embed="rId3"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3"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3"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3"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7" name="Obraz 6"/>
          <p:cNvPicPr/>
          <p:nvPr/>
        </p:nvPicPr>
        <p:blipFill rotWithShape="1">
          <a:blip r:embed="rId3"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sp>
        <p:nvSpPr>
          <p:cNvPr id="9" name="pole tekstowe 8"/>
          <p:cNvSpPr txBox="1"/>
          <p:nvPr/>
        </p:nvSpPr>
        <p:spPr>
          <a:xfrm>
            <a:off x="1115616" y="4176370"/>
            <a:ext cx="7056784" cy="1754326"/>
          </a:xfrm>
          <a:prstGeom prst="rect">
            <a:avLst/>
          </a:prstGeom>
          <a:noFill/>
        </p:spPr>
        <p:txBody>
          <a:bodyPr wrap="square" rtlCol="0">
            <a:spAutoFit/>
          </a:bodyPr>
          <a:lstStyle/>
          <a:p>
            <a:pPr algn="ctr"/>
            <a:r>
              <a:rPr lang="en-GB" sz="1200" dirty="0"/>
              <a:t>Excavation no. 3 was situated on the north side of the Palace. The majority of its area was taken by contemporary layers. Those situated closer to the wall constitute a filling of the construction dig. The rest, occupying the majority of the area, are the result of filling a bomb crater with debris; as told by an inhabitant of Warsaw (Mr. </a:t>
            </a:r>
            <a:r>
              <a:rPr lang="en-GB" sz="1200" dirty="0" err="1"/>
              <a:t>Waldemar</a:t>
            </a:r>
            <a:r>
              <a:rPr lang="en-GB" sz="1200" dirty="0"/>
              <a:t> </a:t>
            </a:r>
            <a:r>
              <a:rPr lang="en-GB" sz="1200" dirty="0" err="1"/>
              <a:t>Rzepiński</a:t>
            </a:r>
            <a:r>
              <a:rPr lang="en-GB" sz="1200" dirty="0"/>
              <a:t>) the bomb fell during the Warsaw Uprising on the west side of the Palace. Due to the presence of high voltage cables exploration in the central part of the excavation was halted. The work was continued on its west side, down to the undisturbed soil level. Above it, like in the excavation on the south side, a barren Medieval layer is deposited. Above it, also analogously, there is the levelling preceding construction of the Palace. It is worth noting that originally the north part was situated slightly lower.</a:t>
            </a:r>
            <a:endParaRPr lang="pl-PL" sz="1200" dirty="0"/>
          </a:p>
          <a:p>
            <a:endParaRPr lang="pl-PL" sz="1200" dirty="0">
              <a:latin typeface="Teen" pitchFamily="2" charset="-18"/>
            </a:endParaRPr>
          </a:p>
        </p:txBody>
      </p:sp>
      <p:pic>
        <p:nvPicPr>
          <p:cNvPr id="10" name="Obraz 9" descr="3_full.jpg"/>
          <p:cNvPicPr>
            <a:picLocks noChangeAspect="1"/>
          </p:cNvPicPr>
          <p:nvPr/>
        </p:nvPicPr>
        <p:blipFill>
          <a:blip r:embed="rId4" cstate="print"/>
          <a:stretch>
            <a:fillRect/>
          </a:stretch>
        </p:blipFill>
        <p:spPr>
          <a:xfrm>
            <a:off x="1907704" y="908720"/>
            <a:ext cx="4999092" cy="31342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sp>
        <p:nvSpPr>
          <p:cNvPr id="8" name="pole tekstowe 7"/>
          <p:cNvSpPr txBox="1"/>
          <p:nvPr/>
        </p:nvSpPr>
        <p:spPr>
          <a:xfrm>
            <a:off x="2051720" y="2276872"/>
            <a:ext cx="5184576" cy="1938992"/>
          </a:xfrm>
          <a:prstGeom prst="rect">
            <a:avLst/>
          </a:prstGeom>
          <a:noFill/>
        </p:spPr>
        <p:txBody>
          <a:bodyPr wrap="square" rtlCol="0">
            <a:spAutoFit/>
          </a:bodyPr>
          <a:lstStyle/>
          <a:p>
            <a:pPr algn="ctr"/>
            <a:r>
              <a:rPr lang="en-GB" sz="1200" dirty="0"/>
              <a:t>Conservation conclusions</a:t>
            </a:r>
            <a:endParaRPr lang="pl-PL" sz="1200" dirty="0"/>
          </a:p>
          <a:p>
            <a:pPr algn="ctr"/>
            <a:r>
              <a:rPr lang="pl-PL" sz="1200" dirty="0" smtClean="0"/>
              <a:t> </a:t>
            </a:r>
          </a:p>
          <a:p>
            <a:pPr algn="ctr"/>
            <a:r>
              <a:rPr lang="en-GB" sz="1200" dirty="0"/>
              <a:t>The site owned by the National Library, surrounding the Palace with a narrow belt, is in its majority totally destroyed by the excavation made for laying insulation.  Remnants of historical layers had been preserved on small areas, which confirm the suburban nature of the settlement preceding construction of the Palace.  Archaeological supervision is recommended in the course of further work. However, no discoveries which may endanger the implemented project are to be expected. </a:t>
            </a:r>
            <a:endParaRPr lang="pl-PL" sz="1200" dirty="0"/>
          </a:p>
          <a:p>
            <a:pPr algn="ctr"/>
            <a:endParaRPr lang="pl-PL" sz="1200" dirty="0">
              <a:latin typeface="Teen" pitchFamily="2" charset="-1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sp>
        <p:nvSpPr>
          <p:cNvPr id="8" name="pole tekstowe 7"/>
          <p:cNvSpPr txBox="1"/>
          <p:nvPr/>
        </p:nvSpPr>
        <p:spPr>
          <a:xfrm>
            <a:off x="1331640" y="2488828"/>
            <a:ext cx="6336704" cy="2308324"/>
          </a:xfrm>
          <a:prstGeom prst="rect">
            <a:avLst/>
          </a:prstGeom>
          <a:noFill/>
        </p:spPr>
        <p:txBody>
          <a:bodyPr wrap="square" rtlCol="0">
            <a:spAutoFit/>
          </a:bodyPr>
          <a:lstStyle/>
          <a:p>
            <a:pPr algn="ctr">
              <a:lnSpc>
                <a:spcPct val="150000"/>
              </a:lnSpc>
            </a:pPr>
            <a:r>
              <a:rPr lang="en-GB" sz="1200" dirty="0"/>
              <a:t>Archaeological research at the building of the </a:t>
            </a:r>
            <a:r>
              <a:rPr lang="en-GB" sz="1200" dirty="0" err="1"/>
              <a:t>Krasiński</a:t>
            </a:r>
            <a:r>
              <a:rPr lang="en-GB" sz="1200" dirty="0"/>
              <a:t> Palace (Palace of the Commonwealth) had been commissioned by the National Library and were carried out under the Archaeological Research programme being a part of the</a:t>
            </a:r>
            <a:r>
              <a:rPr lang="pl-PL" sz="1200" dirty="0">
                <a:latin typeface="Teen"/>
              </a:rPr>
              <a:t> </a:t>
            </a:r>
            <a:br>
              <a:rPr lang="pl-PL" sz="1200" dirty="0">
                <a:latin typeface="Teen"/>
              </a:rPr>
            </a:br>
            <a:r>
              <a:rPr lang="en-GB" sz="1200" b="1" i="1" dirty="0"/>
              <a:t>“Conservation and revitalization of the </a:t>
            </a:r>
            <a:r>
              <a:rPr lang="en-GB" sz="1200" b="1" i="1" dirty="0" err="1"/>
              <a:t>Krasiński</a:t>
            </a:r>
            <a:r>
              <a:rPr lang="en-GB" sz="1200" b="1" i="1" dirty="0"/>
              <a:t> Palace (Palace of the Commonwealth) in Warsaw – European 17th century cultural heritage”</a:t>
            </a:r>
            <a:r>
              <a:rPr lang="en-GB" sz="1200" dirty="0"/>
              <a:t>  </a:t>
            </a:r>
            <a:br>
              <a:rPr lang="en-GB" sz="1200" dirty="0"/>
            </a:br>
            <a:r>
              <a:rPr lang="en-GB" sz="1200" dirty="0"/>
              <a:t>co-financed with the funds of the 2009-2014 EEA Financial Mechanism.</a:t>
            </a:r>
            <a:endParaRPr lang="pl-PL" sz="1200" dirty="0">
              <a:latin typeface="Teen"/>
            </a:endParaRPr>
          </a:p>
          <a:p>
            <a:pPr algn="ctr">
              <a:lnSpc>
                <a:spcPct val="150000"/>
              </a:lnSpc>
            </a:pPr>
            <a:r>
              <a:rPr lang="pl-PL" sz="1200" dirty="0" smtClean="0">
                <a:latin typeface="Teen" pitchFamily="2" charset="-18"/>
              </a:rPr>
              <a:t>.</a:t>
            </a:r>
          </a:p>
          <a:p>
            <a:pPr algn="ctr">
              <a:lnSpc>
                <a:spcPct val="150000"/>
              </a:lnSpc>
            </a:pPr>
            <a:endParaRPr lang="pl-PL" sz="1200" dirty="0">
              <a:latin typeface="Teen" pitchFamily="2" charset="-1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C:\Users\Dell\Desktop\BIBNAD\foto\IMG_5400.JPG"/>
          <p:cNvPicPr/>
          <p:nvPr/>
        </p:nvPicPr>
        <p:blipFill>
          <a:blip r:embed="rId2" cstate="print"/>
          <a:srcRect/>
          <a:stretch>
            <a:fillRect/>
          </a:stretch>
        </p:blipFill>
        <p:spPr bwMode="auto">
          <a:xfrm>
            <a:off x="3203848" y="1340768"/>
            <a:ext cx="2544283" cy="3816424"/>
          </a:xfrm>
          <a:prstGeom prst="rect">
            <a:avLst/>
          </a:prstGeom>
          <a:noFill/>
          <a:ln w="9525">
            <a:noFill/>
            <a:miter lim="800000"/>
            <a:headEnd/>
            <a:tailEnd/>
          </a:ln>
        </p:spPr>
      </p:pic>
      <p:pic>
        <p:nvPicPr>
          <p:cNvPr id="3" name="Obraz 2"/>
          <p:cNvPicPr/>
          <p:nvPr/>
        </p:nvPicPr>
        <p:blipFill rotWithShape="1">
          <a:blip r:embed="rId3"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3"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3"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3"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7" name="Obraz 6"/>
          <p:cNvPicPr/>
          <p:nvPr/>
        </p:nvPicPr>
        <p:blipFill rotWithShape="1">
          <a:blip r:embed="rId3"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8" name="Obraz 7" descr="logo INCEDO3D kopia.jpg"/>
          <p:cNvPicPr>
            <a:picLocks noChangeAspect="1"/>
          </p:cNvPicPr>
          <p:nvPr/>
        </p:nvPicPr>
        <p:blipFill>
          <a:blip r:embed="rId4" cstate="print"/>
          <a:stretch>
            <a:fillRect/>
          </a:stretch>
        </p:blipFill>
        <p:spPr>
          <a:xfrm>
            <a:off x="4063038" y="260648"/>
            <a:ext cx="796994" cy="216416"/>
          </a:xfrm>
          <a:prstGeom prst="rect">
            <a:avLst/>
          </a:prstGeom>
        </p:spPr>
      </p:pic>
      <p:sp>
        <p:nvSpPr>
          <p:cNvPr id="9" name="pole tekstowe 8"/>
          <p:cNvSpPr txBox="1"/>
          <p:nvPr/>
        </p:nvSpPr>
        <p:spPr>
          <a:xfrm>
            <a:off x="2051720" y="5445224"/>
            <a:ext cx="4680520" cy="276999"/>
          </a:xfrm>
          <a:prstGeom prst="rect">
            <a:avLst/>
          </a:prstGeom>
          <a:noFill/>
        </p:spPr>
        <p:txBody>
          <a:bodyPr wrap="square" rtlCol="0">
            <a:spAutoFit/>
          </a:bodyPr>
          <a:lstStyle/>
          <a:p>
            <a:r>
              <a:rPr lang="en-GB" sz="1200" dirty="0"/>
              <a:t>Before the start of the excavations geodetic survey had been carried out.</a:t>
            </a:r>
            <a:endParaRPr lang="pl-PL" sz="1200" dirty="0">
              <a:latin typeface="Tee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8" name="Obraz 7" descr="Bez tytułu.jpg"/>
          <p:cNvPicPr>
            <a:picLocks noChangeAspect="1"/>
          </p:cNvPicPr>
          <p:nvPr/>
        </p:nvPicPr>
        <p:blipFill>
          <a:blip r:embed="rId4" cstate="print"/>
          <a:stretch>
            <a:fillRect/>
          </a:stretch>
        </p:blipFill>
        <p:spPr>
          <a:xfrm>
            <a:off x="1907704" y="1052737"/>
            <a:ext cx="5385651" cy="3816423"/>
          </a:xfrm>
          <a:prstGeom prst="rect">
            <a:avLst/>
          </a:prstGeom>
        </p:spPr>
      </p:pic>
      <p:sp>
        <p:nvSpPr>
          <p:cNvPr id="9" name="pole tekstowe 8"/>
          <p:cNvSpPr txBox="1"/>
          <p:nvPr/>
        </p:nvSpPr>
        <p:spPr>
          <a:xfrm>
            <a:off x="1403648" y="5229200"/>
            <a:ext cx="6336704" cy="461665"/>
          </a:xfrm>
          <a:prstGeom prst="rect">
            <a:avLst/>
          </a:prstGeom>
          <a:noFill/>
        </p:spPr>
        <p:txBody>
          <a:bodyPr wrap="square" rtlCol="0">
            <a:spAutoFit/>
          </a:bodyPr>
          <a:lstStyle/>
          <a:p>
            <a:pPr algn="ctr"/>
            <a:r>
              <a:rPr lang="en-GB" sz="1200" dirty="0"/>
              <a:t>The large area mapping was performed with the use of the Sirius Topcon system, the result of which was a three-dimensional numerical model of the </a:t>
            </a:r>
            <a:r>
              <a:rPr lang="en-GB" sz="1200" dirty="0" err="1"/>
              <a:t>Krasiński</a:t>
            </a:r>
            <a:r>
              <a:rPr lang="en-GB" sz="1200" dirty="0"/>
              <a:t> Square area (performed by TPI). </a:t>
            </a:r>
            <a:endParaRPr lang="pl-PL"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8" name="Obraz 7" descr="Bez tytułu_2.jpg"/>
          <p:cNvPicPr/>
          <p:nvPr/>
        </p:nvPicPr>
        <p:blipFill>
          <a:blip r:embed="rId4" cstate="print"/>
          <a:stretch>
            <a:fillRect/>
          </a:stretch>
        </p:blipFill>
        <p:spPr>
          <a:xfrm>
            <a:off x="1907705" y="980728"/>
            <a:ext cx="5184576" cy="3873754"/>
          </a:xfrm>
          <a:prstGeom prst="rect">
            <a:avLst/>
          </a:prstGeom>
        </p:spPr>
      </p:pic>
      <p:sp>
        <p:nvSpPr>
          <p:cNvPr id="9" name="pole tekstowe 8"/>
          <p:cNvSpPr txBox="1"/>
          <p:nvPr/>
        </p:nvSpPr>
        <p:spPr>
          <a:xfrm>
            <a:off x="1547664" y="5229200"/>
            <a:ext cx="5976664" cy="830997"/>
          </a:xfrm>
          <a:prstGeom prst="rect">
            <a:avLst/>
          </a:prstGeom>
          <a:noFill/>
        </p:spPr>
        <p:txBody>
          <a:bodyPr wrap="square" rtlCol="0">
            <a:spAutoFit/>
          </a:bodyPr>
          <a:lstStyle/>
          <a:p>
            <a:pPr algn="ctr"/>
            <a:r>
              <a:rPr lang="en-GB" sz="1200" dirty="0"/>
              <a:t>A three-dimensional Sirius numerical model is a geodetic record obtained using aerial </a:t>
            </a:r>
            <a:r>
              <a:rPr lang="pl-PL" sz="1200" dirty="0" smtClean="0"/>
              <a:t/>
            </a:r>
            <a:br>
              <a:rPr lang="pl-PL" sz="1200" dirty="0" smtClean="0"/>
            </a:br>
            <a:r>
              <a:rPr lang="en-GB" sz="1200" dirty="0" smtClean="0"/>
              <a:t>three-dimensional </a:t>
            </a:r>
            <a:r>
              <a:rPr lang="en-GB" sz="1200" dirty="0"/>
              <a:t>photogrammetry and positioned with the use of a GPS base station with </a:t>
            </a:r>
            <a:r>
              <a:rPr lang="pl-PL" sz="1200" dirty="0" smtClean="0"/>
              <a:t/>
            </a:r>
            <a:br>
              <a:rPr lang="pl-PL" sz="1200" dirty="0" smtClean="0"/>
            </a:br>
            <a:r>
              <a:rPr lang="en-GB" sz="1200" dirty="0" smtClean="0"/>
              <a:t>an </a:t>
            </a:r>
            <a:r>
              <a:rPr lang="en-GB" sz="1200" dirty="0"/>
              <a:t>accuracy to of one centimetre.</a:t>
            </a:r>
            <a:r>
              <a:rPr lang="pl-PL" sz="1200" dirty="0"/>
              <a:t>  </a:t>
            </a:r>
          </a:p>
          <a:p>
            <a:pPr algn="ctr"/>
            <a:r>
              <a:rPr lang="pl-PL" sz="1200" dirty="0" smtClean="0">
                <a:latin typeface="Teen" pitchFamily="2" charset="-18"/>
              </a:rPr>
              <a:t>.  </a:t>
            </a:r>
            <a:endParaRPr lang="pl-PL" sz="1200" dirty="0">
              <a:latin typeface="Teen" pitchFamily="2" charset="-1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sp>
        <p:nvSpPr>
          <p:cNvPr id="9" name="pole tekstowe 8"/>
          <p:cNvSpPr txBox="1"/>
          <p:nvPr/>
        </p:nvSpPr>
        <p:spPr>
          <a:xfrm>
            <a:off x="1835696" y="5301208"/>
            <a:ext cx="5328592" cy="461665"/>
          </a:xfrm>
          <a:prstGeom prst="rect">
            <a:avLst/>
          </a:prstGeom>
          <a:noFill/>
        </p:spPr>
        <p:txBody>
          <a:bodyPr wrap="square" rtlCol="0">
            <a:spAutoFit/>
          </a:bodyPr>
          <a:lstStyle/>
          <a:p>
            <a:pPr algn="ctr"/>
            <a:r>
              <a:rPr lang="en-GB" sz="1200" dirty="0"/>
              <a:t>The research covered the aggregate area of 36 sq. m, with the digs situated at the gable walls of the Palace. </a:t>
            </a:r>
            <a:endParaRPr lang="pl-PL" sz="1200" dirty="0">
              <a:latin typeface="Teen"/>
            </a:endParaRPr>
          </a:p>
        </p:txBody>
      </p:sp>
      <p:pic>
        <p:nvPicPr>
          <p:cNvPr id="10" name="Obraz 9" descr="Plan_generalny-Model (2).jpg"/>
          <p:cNvPicPr>
            <a:picLocks noChangeAspect="1"/>
          </p:cNvPicPr>
          <p:nvPr/>
        </p:nvPicPr>
        <p:blipFill>
          <a:blip r:embed="rId4" cstate="print"/>
          <a:stretch>
            <a:fillRect/>
          </a:stretch>
        </p:blipFill>
        <p:spPr>
          <a:xfrm>
            <a:off x="2771800" y="116632"/>
            <a:ext cx="3480646" cy="482708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8" name="Obraz 7" descr="Scena.jpg"/>
          <p:cNvPicPr/>
          <p:nvPr/>
        </p:nvPicPr>
        <p:blipFill>
          <a:blip r:embed="rId4" cstate="print"/>
          <a:stretch>
            <a:fillRect/>
          </a:stretch>
        </p:blipFill>
        <p:spPr>
          <a:xfrm>
            <a:off x="1691640" y="1052736"/>
            <a:ext cx="5760720" cy="3400425"/>
          </a:xfrm>
          <a:prstGeom prst="rect">
            <a:avLst/>
          </a:prstGeom>
        </p:spPr>
      </p:pic>
      <p:sp>
        <p:nvSpPr>
          <p:cNvPr id="9" name="pole tekstowe 8"/>
          <p:cNvSpPr txBox="1"/>
          <p:nvPr/>
        </p:nvSpPr>
        <p:spPr>
          <a:xfrm>
            <a:off x="1475656" y="4869160"/>
            <a:ext cx="6192688" cy="646331"/>
          </a:xfrm>
          <a:prstGeom prst="rect">
            <a:avLst/>
          </a:prstGeom>
          <a:noFill/>
        </p:spPr>
        <p:txBody>
          <a:bodyPr wrap="square" rtlCol="0">
            <a:spAutoFit/>
          </a:bodyPr>
          <a:lstStyle/>
          <a:p>
            <a:pPr algn="ctr"/>
            <a:r>
              <a:rPr lang="en-GB" sz="1200" dirty="0">
                <a:latin typeface="Teen"/>
              </a:rPr>
              <a:t>The preparations included 3D laser scans of the gable walls. The scans were geodetically linked yielding the full </a:t>
            </a:r>
            <a:r>
              <a:rPr lang="en-GB" sz="1200" dirty="0" err="1">
                <a:latin typeface="Teen"/>
              </a:rPr>
              <a:t>x,y,z</a:t>
            </a:r>
            <a:r>
              <a:rPr lang="en-GB" sz="1200" dirty="0">
                <a:latin typeface="Teen"/>
              </a:rPr>
              <a:t> position. Also the outline of archaeological excavations was scanned, which was to provide reference for further surveying. </a:t>
            </a:r>
            <a:endParaRPr lang="pl-PL" sz="1200" dirty="0">
              <a:latin typeface="Tee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3" name="Obraz 2"/>
          <p:cNvPicPr/>
          <p:nvPr/>
        </p:nvPicPr>
        <p:blipFill rotWithShape="1">
          <a:blip r:embed="rId2"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2"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2"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2" cstate="print">
            <a:extLst>
              <a:ext uri="{28A0092B-C50C-407E-A947-70E740481C1C}">
                <a14:useLocalDpi xmlns:a14="http://schemas.microsoft.com/office/drawing/2010/main" val="0"/>
              </a:ext>
            </a:extLst>
          </a:blip>
          <a:srcRect l="29640" t="66983" r="30090" b="-475"/>
          <a:stretch/>
        </p:blipFill>
        <p:spPr bwMode="auto">
          <a:xfrm>
            <a:off x="3520853" y="6569283"/>
            <a:ext cx="2301149" cy="172085"/>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3" cstate="print"/>
          <a:stretch>
            <a:fillRect/>
          </a:stretch>
        </p:blipFill>
        <p:spPr>
          <a:xfrm>
            <a:off x="4063038" y="260648"/>
            <a:ext cx="796994" cy="216416"/>
          </a:xfrm>
          <a:prstGeom prst="rect">
            <a:avLst/>
          </a:prstGeom>
        </p:spPr>
      </p:pic>
      <p:pic>
        <p:nvPicPr>
          <p:cNvPr id="8" name="Obraz 7" descr="JRC elewcja.jpg"/>
          <p:cNvPicPr/>
          <p:nvPr/>
        </p:nvPicPr>
        <p:blipFill>
          <a:blip r:embed="rId4" cstate="print"/>
          <a:stretch>
            <a:fillRect/>
          </a:stretch>
        </p:blipFill>
        <p:spPr>
          <a:xfrm>
            <a:off x="1691640" y="1052736"/>
            <a:ext cx="5760720" cy="3400425"/>
          </a:xfrm>
          <a:prstGeom prst="rect">
            <a:avLst/>
          </a:prstGeom>
        </p:spPr>
      </p:pic>
      <p:sp>
        <p:nvSpPr>
          <p:cNvPr id="11" name="pole tekstowe 10"/>
          <p:cNvSpPr txBox="1"/>
          <p:nvPr/>
        </p:nvSpPr>
        <p:spPr>
          <a:xfrm>
            <a:off x="971600" y="4725144"/>
            <a:ext cx="7200800" cy="1015663"/>
          </a:xfrm>
          <a:prstGeom prst="rect">
            <a:avLst/>
          </a:prstGeom>
          <a:noFill/>
        </p:spPr>
        <p:txBody>
          <a:bodyPr wrap="square" rtlCol="0">
            <a:spAutoFit/>
          </a:bodyPr>
          <a:lstStyle/>
          <a:p>
            <a:pPr algn="ctr"/>
            <a:r>
              <a:rPr lang="en-GB" sz="1200" dirty="0"/>
              <a:t>In that way basis geo-reference data from the building lent the attributes of coordinates to the researched objects found in the digs and recorded with the use of 3D ground photogrammetry. Having been transformed into a cloud of pints, the coordinates were then combined with the scans. That unique documenting technique was used for the first time in Poland.</a:t>
            </a:r>
            <a:endParaRPr lang="pl-PL" sz="1200" dirty="0">
              <a:latin typeface="Teen"/>
            </a:endParaRPr>
          </a:p>
          <a:p>
            <a:pPr algn="ctr"/>
            <a:endParaRPr lang="pl-PL" sz="1200" dirty="0">
              <a:latin typeface="Teen" pitchFamily="2" charset="-1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ovie 2.avi">
            <a:hlinkClick r:id="" action="ppaction://media"/>
          </p:cNvPr>
          <p:cNvPicPr>
            <a:picLocks noRot="1" noChangeAspect="1"/>
          </p:cNvPicPr>
          <p:nvPr>
            <a:videoFile r:link="rId1"/>
          </p:nvPr>
        </p:nvPicPr>
        <p:blipFill>
          <a:blip r:embed="rId3" cstate="print"/>
          <a:stretch>
            <a:fillRect/>
          </a:stretch>
        </p:blipFill>
        <p:spPr>
          <a:xfrm>
            <a:off x="2555776" y="1412776"/>
            <a:ext cx="4032448" cy="4032448"/>
          </a:xfrm>
          <a:prstGeom prst="rect">
            <a:avLst/>
          </a:prstGeom>
        </p:spPr>
      </p:pic>
      <p:pic>
        <p:nvPicPr>
          <p:cNvPr id="3" name="Obraz 2"/>
          <p:cNvPicPr/>
          <p:nvPr/>
        </p:nvPicPr>
        <p:blipFill rotWithShape="1">
          <a:blip r:embed="rId4" cstate="print">
            <a:extLst>
              <a:ext uri="{28A0092B-C50C-407E-A947-70E740481C1C}">
                <a14:useLocalDpi xmlns:a14="http://schemas.microsoft.com/office/drawing/2010/main" val="0"/>
              </a:ext>
            </a:extLst>
          </a:blip>
          <a:srcRect l="1594" r="86826" b="28005"/>
          <a:stretch/>
        </p:blipFill>
        <p:spPr bwMode="auto">
          <a:xfrm>
            <a:off x="3135703" y="6166329"/>
            <a:ext cx="665557" cy="370840"/>
          </a:xfrm>
          <a:prstGeom prst="rect">
            <a:avLst/>
          </a:prstGeom>
          <a:ln>
            <a:noFill/>
          </a:ln>
          <a:extLst>
            <a:ext uri="{53640926-AAD7-44D8-BBD7-CCE9431645EC}">
              <a14:shadowObscured xmlns:a14="http://schemas.microsoft.com/office/drawing/2010/main"/>
            </a:ext>
          </a:extLst>
        </p:spPr>
      </p:pic>
      <p:pic>
        <p:nvPicPr>
          <p:cNvPr id="4" name="Obraz 3"/>
          <p:cNvPicPr/>
          <p:nvPr/>
        </p:nvPicPr>
        <p:blipFill rotWithShape="1">
          <a:blip r:embed="rId4" cstate="print">
            <a:extLst>
              <a:ext uri="{28A0092B-C50C-407E-A947-70E740481C1C}">
                <a14:useLocalDpi xmlns:a14="http://schemas.microsoft.com/office/drawing/2010/main" val="0"/>
              </a:ext>
            </a:extLst>
          </a:blip>
          <a:srcRect l="30090" r="58982" b="28005"/>
          <a:stretch/>
        </p:blipFill>
        <p:spPr bwMode="auto">
          <a:xfrm>
            <a:off x="3796369" y="6166329"/>
            <a:ext cx="630305" cy="370840"/>
          </a:xfrm>
          <a:prstGeom prst="rect">
            <a:avLst/>
          </a:prstGeom>
          <a:ln>
            <a:noFill/>
          </a:ln>
          <a:extLst>
            <a:ext uri="{53640926-AAD7-44D8-BBD7-CCE9431645EC}">
              <a14:shadowObscured xmlns:a14="http://schemas.microsoft.com/office/drawing/2010/main"/>
            </a:ext>
          </a:extLst>
        </p:spPr>
      </p:pic>
      <p:pic>
        <p:nvPicPr>
          <p:cNvPr id="5" name="Obraz 4"/>
          <p:cNvPicPr/>
          <p:nvPr/>
        </p:nvPicPr>
        <p:blipFill rotWithShape="1">
          <a:blip r:embed="rId4" cstate="print">
            <a:extLst>
              <a:ext uri="{28A0092B-C50C-407E-A947-70E740481C1C}">
                <a14:useLocalDpi xmlns:a14="http://schemas.microsoft.com/office/drawing/2010/main" val="0"/>
              </a:ext>
            </a:extLst>
          </a:blip>
          <a:srcRect l="57485" r="30389" b="28005"/>
          <a:stretch/>
        </p:blipFill>
        <p:spPr bwMode="auto">
          <a:xfrm>
            <a:off x="4427984" y="6166329"/>
            <a:ext cx="699518" cy="370840"/>
          </a:xfrm>
          <a:prstGeom prst="rect">
            <a:avLst/>
          </a:prstGeom>
          <a:ln>
            <a:noFill/>
          </a:ln>
          <a:extLst>
            <a:ext uri="{53640926-AAD7-44D8-BBD7-CCE9431645EC}">
              <a14:shadowObscured xmlns:a14="http://schemas.microsoft.com/office/drawing/2010/main"/>
            </a:ext>
          </a:extLst>
        </p:spPr>
      </p:pic>
      <p:pic>
        <p:nvPicPr>
          <p:cNvPr id="6" name="Obraz 5"/>
          <p:cNvPicPr/>
          <p:nvPr/>
        </p:nvPicPr>
        <p:blipFill rotWithShape="1">
          <a:blip r:embed="rId4" cstate="print">
            <a:extLst>
              <a:ext uri="{28A0092B-C50C-407E-A947-70E740481C1C}">
                <a14:useLocalDpi xmlns:a14="http://schemas.microsoft.com/office/drawing/2010/main" val="0"/>
              </a:ext>
            </a:extLst>
          </a:blip>
          <a:srcRect l="86078" b="28005"/>
          <a:stretch/>
        </p:blipFill>
        <p:spPr bwMode="auto">
          <a:xfrm>
            <a:off x="5129127" y="6166329"/>
            <a:ext cx="803023" cy="370840"/>
          </a:xfrm>
          <a:prstGeom prst="rect">
            <a:avLst/>
          </a:prstGeom>
          <a:ln>
            <a:noFill/>
          </a:ln>
          <a:extLst>
            <a:ext uri="{53640926-AAD7-44D8-BBD7-CCE9431645EC}">
              <a14:shadowObscured xmlns:a14="http://schemas.microsoft.com/office/drawing/2010/main"/>
            </a:ext>
          </a:extLst>
        </p:spPr>
      </p:pic>
      <p:pic>
        <p:nvPicPr>
          <p:cNvPr id="7" name="Obraz 6" descr="logo INCEDO3D kopia.jpg"/>
          <p:cNvPicPr>
            <a:picLocks noChangeAspect="1"/>
          </p:cNvPicPr>
          <p:nvPr/>
        </p:nvPicPr>
        <p:blipFill>
          <a:blip r:embed="rId5" cstate="print"/>
          <a:stretch>
            <a:fillRect/>
          </a:stretch>
        </p:blipFill>
        <p:spPr>
          <a:xfrm>
            <a:off x="4063038" y="260648"/>
            <a:ext cx="796994" cy="2164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757</Words>
  <Application>Microsoft Office PowerPoint</Application>
  <PresentationFormat>Pokaz na ekranie (4:3)</PresentationFormat>
  <Paragraphs>20</Paragraphs>
  <Slides>15</Slides>
  <Notes>0</Notes>
  <HiddenSlides>0</HiddenSlides>
  <MMClips>1</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Dell</dc:creator>
  <cp:lastModifiedBy>Justyna Kruszewska</cp:lastModifiedBy>
  <cp:revision>67</cp:revision>
  <dcterms:created xsi:type="dcterms:W3CDTF">2014-11-14T14:50:09Z</dcterms:created>
  <dcterms:modified xsi:type="dcterms:W3CDTF">2015-01-20T10:43:54Z</dcterms:modified>
</cp:coreProperties>
</file>