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1" r:id="rId8"/>
    <p:sldId id="262" r:id="rId9"/>
    <p:sldId id="268" r:id="rId10"/>
    <p:sldId id="263" r:id="rId11"/>
    <p:sldId id="265" r:id="rId12"/>
    <p:sldId id="264" r:id="rId13"/>
    <p:sldId id="266" r:id="rId14"/>
    <p:sldId id="269" r:id="rId15"/>
    <p:sldId id="270"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3" autoAdjust="0"/>
    <p:restoredTop sz="9466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D9304CF-0E12-4996-9BFB-39525CC9DEEF}" type="datetimeFigureOut">
              <a:rPr lang="pl-PL" smtClean="0"/>
              <a:pPr/>
              <a:t>2015-01-07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D9304CF-0E12-4996-9BFB-39525CC9DEEF}" type="datetimeFigureOut">
              <a:rPr lang="pl-PL" smtClean="0"/>
              <a:pPr/>
              <a:t>2015-01-07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D9304CF-0E12-4996-9BFB-39525CC9DEEF}" type="datetimeFigureOut">
              <a:rPr lang="pl-PL" smtClean="0"/>
              <a:pPr/>
              <a:t>2015-01-07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D9304CF-0E12-4996-9BFB-39525CC9DEEF}" type="datetimeFigureOut">
              <a:rPr lang="pl-PL" smtClean="0"/>
              <a:pPr/>
              <a:t>2015-01-07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D9304CF-0E12-4996-9BFB-39525CC9DEEF}" type="datetimeFigureOut">
              <a:rPr lang="pl-PL" smtClean="0"/>
              <a:pPr/>
              <a:t>2015-01-07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D9304CF-0E12-4996-9BFB-39525CC9DEEF}" type="datetimeFigureOut">
              <a:rPr lang="pl-PL" smtClean="0"/>
              <a:pPr/>
              <a:t>2015-01-07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D9304CF-0E12-4996-9BFB-39525CC9DEEF}" type="datetimeFigureOut">
              <a:rPr lang="pl-PL" smtClean="0"/>
              <a:pPr/>
              <a:t>2015-01-07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D9304CF-0E12-4996-9BFB-39525CC9DEEF}" type="datetimeFigureOut">
              <a:rPr lang="pl-PL" smtClean="0"/>
              <a:pPr/>
              <a:t>2015-01-07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D9304CF-0E12-4996-9BFB-39525CC9DEEF}" type="datetimeFigureOut">
              <a:rPr lang="pl-PL" smtClean="0"/>
              <a:pPr/>
              <a:t>2015-01-07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D9304CF-0E12-4996-9BFB-39525CC9DEEF}" type="datetimeFigureOut">
              <a:rPr lang="pl-PL" smtClean="0"/>
              <a:pPr/>
              <a:t>2015-01-07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D9304CF-0E12-4996-9BFB-39525CC9DEEF}" type="datetimeFigureOut">
              <a:rPr lang="pl-PL" smtClean="0"/>
              <a:pPr/>
              <a:t>2015-01-07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304CF-0E12-4996-9BFB-39525CC9DEEF}" type="datetimeFigureOut">
              <a:rPr lang="pl-PL" smtClean="0"/>
              <a:pPr/>
              <a:t>2015-01-07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292B4-BB33-4A8D-AC20-E4A27B1E14FB}"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F:\Movie%202.avi" TargetMode="Externa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7" name="Obraz 6"/>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8" name="Obraz 7"/>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9" name="Obraz 8"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11" name="Obraz 10" descr="full.png"/>
          <p:cNvPicPr>
            <a:picLocks noChangeAspect="1"/>
          </p:cNvPicPr>
          <p:nvPr/>
        </p:nvPicPr>
        <p:blipFill>
          <a:blip r:embed="rId4" cstate="print"/>
          <a:stretch>
            <a:fillRect/>
          </a:stretch>
        </p:blipFill>
        <p:spPr>
          <a:xfrm>
            <a:off x="2267744" y="764704"/>
            <a:ext cx="4320549" cy="4009652"/>
          </a:xfrm>
          <a:prstGeom prst="rect">
            <a:avLst/>
          </a:prstGeom>
        </p:spPr>
      </p:pic>
      <p:sp>
        <p:nvSpPr>
          <p:cNvPr id="12" name="pole tekstowe 11"/>
          <p:cNvSpPr txBox="1"/>
          <p:nvPr/>
        </p:nvSpPr>
        <p:spPr>
          <a:xfrm>
            <a:off x="1475656" y="5169966"/>
            <a:ext cx="6048672" cy="923330"/>
          </a:xfrm>
          <a:prstGeom prst="rect">
            <a:avLst/>
          </a:prstGeom>
          <a:noFill/>
        </p:spPr>
        <p:txBody>
          <a:bodyPr wrap="square" rtlCol="0">
            <a:spAutoFit/>
          </a:bodyPr>
          <a:lstStyle/>
          <a:p>
            <a:pPr algn="ctr"/>
            <a:r>
              <a:rPr lang="pl-PL" dirty="0">
                <a:latin typeface="Teen" pitchFamily="2" charset="-18"/>
              </a:rPr>
              <a:t>Sprawozdanie </a:t>
            </a:r>
            <a:r>
              <a:rPr lang="pl-PL" dirty="0" smtClean="0">
                <a:latin typeface="Teen" pitchFamily="2" charset="-18"/>
              </a:rPr>
              <a:t>z </a:t>
            </a:r>
            <a:r>
              <a:rPr lang="pl-PL" dirty="0">
                <a:latin typeface="Teen" pitchFamily="2" charset="-18"/>
              </a:rPr>
              <a:t>ratowniczych badań archeologicznych</a:t>
            </a:r>
          </a:p>
          <a:p>
            <a:pPr algn="ctr"/>
            <a:r>
              <a:rPr lang="pl-PL" dirty="0">
                <a:latin typeface="Teen" pitchFamily="2" charset="-18"/>
              </a:rPr>
              <a:t>prowadzonych przy Pałacu Krasińskich w Warszawie</a:t>
            </a:r>
          </a:p>
          <a:p>
            <a:pPr algn="ctr"/>
            <a:endParaRPr lang="pl-PL" dirty="0">
              <a:latin typeface="Teen" pitchFamily="2" charset="-1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8" name="Obraz 7" descr="full.png"/>
          <p:cNvPicPr/>
          <p:nvPr/>
        </p:nvPicPr>
        <p:blipFill>
          <a:blip r:embed="rId4" cstate="print"/>
          <a:stretch>
            <a:fillRect/>
          </a:stretch>
        </p:blipFill>
        <p:spPr>
          <a:xfrm>
            <a:off x="2339752" y="908720"/>
            <a:ext cx="4320549" cy="4009652"/>
          </a:xfrm>
          <a:prstGeom prst="rect">
            <a:avLst/>
          </a:prstGeom>
        </p:spPr>
      </p:pic>
      <p:sp>
        <p:nvSpPr>
          <p:cNvPr id="9" name="pole tekstowe 8"/>
          <p:cNvSpPr txBox="1"/>
          <p:nvPr/>
        </p:nvSpPr>
        <p:spPr>
          <a:xfrm>
            <a:off x="1187624" y="5229200"/>
            <a:ext cx="6624736" cy="461665"/>
          </a:xfrm>
          <a:prstGeom prst="rect">
            <a:avLst/>
          </a:prstGeom>
          <a:noFill/>
        </p:spPr>
        <p:txBody>
          <a:bodyPr wrap="square" rtlCol="0">
            <a:spAutoFit/>
          </a:bodyPr>
          <a:lstStyle/>
          <a:p>
            <a:pPr algn="ctr"/>
            <a:r>
              <a:rPr lang="pl-PL" sz="1200" dirty="0">
                <a:latin typeface="Teen" pitchFamily="2" charset="-18"/>
              </a:rPr>
              <a:t>W</a:t>
            </a:r>
            <a:r>
              <a:rPr lang="pl-PL" sz="1200" dirty="0" smtClean="0">
                <a:latin typeface="Teen" pitchFamily="2" charset="-18"/>
              </a:rPr>
              <a:t> wykonywaniu </a:t>
            </a:r>
            <a:r>
              <a:rPr lang="pl-PL" sz="1200" dirty="0" smtClean="0">
                <a:latin typeface="Teen" pitchFamily="2" charset="-18"/>
              </a:rPr>
              <a:t>zdjęć przeznaczonych do tworzenia </a:t>
            </a:r>
            <a:r>
              <a:rPr lang="pl-PL" sz="1200" dirty="0" smtClean="0">
                <a:latin typeface="Teen" pitchFamily="2" charset="-18"/>
              </a:rPr>
              <a:t>trójwymiarowego modelu </a:t>
            </a:r>
            <a:r>
              <a:rPr lang="pl-PL" sz="1200" dirty="0" smtClean="0">
                <a:latin typeface="Teen" pitchFamily="2" charset="-18"/>
              </a:rPr>
              <a:t>wykorzystywano aparat Canon 60D ze skalibrowanym obiektywem Sigma DC. Podstawowym programem fotogrametrycznym był </a:t>
            </a:r>
            <a:r>
              <a:rPr lang="pl-PL" sz="1200" dirty="0" err="1" smtClean="0">
                <a:latin typeface="Teen" pitchFamily="2" charset="-18"/>
              </a:rPr>
              <a:t>PhotoScan</a:t>
            </a:r>
            <a:r>
              <a:rPr lang="pl-PL" sz="1200" dirty="0" smtClean="0">
                <a:latin typeface="Teen" pitchFamily="2" charset="-18"/>
              </a:rPr>
              <a:t>. </a:t>
            </a:r>
            <a:endParaRPr lang="pl-PL" sz="1200" dirty="0">
              <a:latin typeface="Teen" pitchFamily="2" charset="-1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8" name="Obraz 7" descr="Rysunek orto1-Model.jpg"/>
          <p:cNvPicPr/>
          <p:nvPr/>
        </p:nvPicPr>
        <p:blipFill>
          <a:blip r:embed="rId4" cstate="print"/>
          <a:stretch>
            <a:fillRect/>
          </a:stretch>
        </p:blipFill>
        <p:spPr>
          <a:xfrm>
            <a:off x="2483728" y="764704"/>
            <a:ext cx="3960480" cy="4526263"/>
          </a:xfrm>
          <a:prstGeom prst="rect">
            <a:avLst/>
          </a:prstGeom>
        </p:spPr>
      </p:pic>
      <p:sp>
        <p:nvSpPr>
          <p:cNvPr id="9" name="pole tekstowe 8"/>
          <p:cNvSpPr txBox="1"/>
          <p:nvPr/>
        </p:nvSpPr>
        <p:spPr>
          <a:xfrm>
            <a:off x="1187624" y="5517232"/>
            <a:ext cx="6480720" cy="461665"/>
          </a:xfrm>
          <a:prstGeom prst="rect">
            <a:avLst/>
          </a:prstGeom>
          <a:noFill/>
        </p:spPr>
        <p:txBody>
          <a:bodyPr wrap="square" rtlCol="0">
            <a:spAutoFit/>
          </a:bodyPr>
          <a:lstStyle/>
          <a:p>
            <a:r>
              <a:rPr lang="pl-PL" sz="1200" dirty="0" smtClean="0">
                <a:latin typeface="Teen" pitchFamily="2" charset="-18"/>
              </a:rPr>
              <a:t>Eksploracja prowadzona była ręcznie, przy zachowaniu najwyższych standardów badawczych, z zastosowaniem metody </a:t>
            </a:r>
            <a:r>
              <a:rPr lang="pl-PL" sz="1200" dirty="0" smtClean="0">
                <a:latin typeface="Teen" pitchFamily="2" charset="-18"/>
              </a:rPr>
              <a:t>stratygraficznej </a:t>
            </a:r>
            <a:r>
              <a:rPr lang="pl-PL" sz="1200" dirty="0" smtClean="0">
                <a:latin typeface="Teen" pitchFamily="2" charset="-18"/>
              </a:rPr>
              <a:t>i z użyciem detektora metali. </a:t>
            </a:r>
            <a:endParaRPr lang="pl-PL" sz="1200" dirty="0">
              <a:latin typeface="Teen" pitchFamily="2" charset="-1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8" name="Obraz 7" descr="Przykładowy profil 2-Model kopia.jpg"/>
          <p:cNvPicPr/>
          <p:nvPr/>
        </p:nvPicPr>
        <p:blipFill>
          <a:blip r:embed="rId4" cstate="print"/>
          <a:stretch>
            <a:fillRect/>
          </a:stretch>
        </p:blipFill>
        <p:spPr>
          <a:xfrm>
            <a:off x="1801368" y="764704"/>
            <a:ext cx="5541264" cy="2490216"/>
          </a:xfrm>
          <a:prstGeom prst="rect">
            <a:avLst/>
          </a:prstGeom>
        </p:spPr>
      </p:pic>
      <p:sp>
        <p:nvSpPr>
          <p:cNvPr id="9" name="pole tekstowe 8"/>
          <p:cNvSpPr txBox="1"/>
          <p:nvPr/>
        </p:nvSpPr>
        <p:spPr>
          <a:xfrm>
            <a:off x="1115616" y="3753614"/>
            <a:ext cx="6912768" cy="2123658"/>
          </a:xfrm>
          <a:prstGeom prst="rect">
            <a:avLst/>
          </a:prstGeom>
          <a:noFill/>
        </p:spPr>
        <p:txBody>
          <a:bodyPr wrap="square" rtlCol="0">
            <a:spAutoFit/>
          </a:bodyPr>
          <a:lstStyle/>
          <a:p>
            <a:pPr algn="ctr"/>
            <a:r>
              <a:rPr lang="pl-PL" sz="1200" dirty="0" smtClean="0"/>
              <a:t>W wykopie </a:t>
            </a:r>
            <a:r>
              <a:rPr lang="pl-PL" sz="1200" dirty="0" smtClean="0"/>
              <a:t>1 </a:t>
            </a:r>
            <a:r>
              <a:rPr lang="pl-PL" sz="1200" dirty="0" smtClean="0"/>
              <a:t>wydzielono 10 warstw, przy czym zdecydowana większość z nich to warstwy współczesne, związane z porządkowaniem terenu po pracach remontowo instalacyjnych sprzed dwudziestu lat.  Warstwy historyczne rozpoczynają się od pokładu 5. Kolejna warstwa  (6),  jest świadectwem lokalnego remontu, który miał miejsce, jak sądzić można na podstawie nielicznego materiału </a:t>
            </a:r>
            <a:r>
              <a:rPr lang="pl-PL" sz="1200" dirty="0" smtClean="0"/>
              <a:t>zabytkowego, w połowie wieku </a:t>
            </a:r>
            <a:r>
              <a:rPr lang="pl-PL" sz="1200" dirty="0" smtClean="0"/>
              <a:t>XVIII. Poniżej zalega warstwa budowlana (7), związana z budową </a:t>
            </a:r>
            <a:r>
              <a:rPr lang="pl-PL" sz="1200" dirty="0" smtClean="0"/>
              <a:t>Pałacu</a:t>
            </a:r>
            <a:r>
              <a:rPr lang="pl-PL" sz="1200" dirty="0" smtClean="0"/>
              <a:t>. Jej strop znajduje się w tym rejonie na poziomie </a:t>
            </a:r>
            <a:r>
              <a:rPr lang="pl-PL" sz="1200" dirty="0" smtClean="0"/>
              <a:t>ok. </a:t>
            </a:r>
            <a:r>
              <a:rPr lang="pl-PL" sz="1200" dirty="0" smtClean="0"/>
              <a:t>106 m n.p.m. Warstwa ta położona jest bezpośrednio na potężnym pokładzie gliny (8), stanowiącym element niwelacji, wynoszącej teren wokół placu budowy o ponad 0,5 m. Jest pewne,  że glina ta rozgarnięta została podczas kopania wykopów pod fundamenty i piwnice. Pokład gliny zalega na warstwie ciemnobrunatnego, </a:t>
            </a:r>
            <a:r>
              <a:rPr lang="pl-PL" sz="1200" dirty="0" err="1" smtClean="0"/>
              <a:t>spiaszczonego</a:t>
            </a:r>
            <a:r>
              <a:rPr lang="pl-PL" sz="1200" dirty="0" smtClean="0"/>
              <a:t>, zbitego humusu (9). Warstwa ta, jej struktura i zawartość są niezbitym dowodem pasywnego osadnictwa. Warstwa ta akumulowała się w sposób naturalny w czasie szeroko pojętego średniowiecza i związana jest z ustanowieniem pierwszych jurydyk warszawskich.</a:t>
            </a:r>
            <a:endParaRPr lang="pl-PL" sz="1200" dirty="0">
              <a:latin typeface="Teen" pitchFamily="2" charset="-18"/>
            </a:endParaRPr>
          </a:p>
        </p:txBody>
      </p:sp>
      <p:sp>
        <p:nvSpPr>
          <p:cNvPr id="10" name="pole tekstowe 9"/>
          <p:cNvSpPr txBox="1"/>
          <p:nvPr/>
        </p:nvSpPr>
        <p:spPr>
          <a:xfrm>
            <a:off x="3203848" y="3429000"/>
            <a:ext cx="3888432" cy="246221"/>
          </a:xfrm>
          <a:prstGeom prst="rect">
            <a:avLst/>
          </a:prstGeom>
          <a:noFill/>
        </p:spPr>
        <p:txBody>
          <a:bodyPr wrap="square" rtlCol="0">
            <a:spAutoFit/>
          </a:bodyPr>
          <a:lstStyle/>
          <a:p>
            <a:r>
              <a:rPr lang="pl-PL" sz="1000" dirty="0" smtClean="0">
                <a:latin typeface="Teen" pitchFamily="2" charset="-18"/>
              </a:rPr>
              <a:t>Fragment profilu wschodniego wykopu 1</a:t>
            </a:r>
            <a:endParaRPr lang="pl-PL" sz="1000" dirty="0">
              <a:latin typeface="Teen" pitchFamily="2" charset="-1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9" name="Obraz 8" descr="2_3.jpg"/>
          <p:cNvPicPr>
            <a:picLocks noChangeAspect="1"/>
          </p:cNvPicPr>
          <p:nvPr/>
        </p:nvPicPr>
        <p:blipFill>
          <a:blip r:embed="rId4" cstate="print"/>
          <a:stretch>
            <a:fillRect/>
          </a:stretch>
        </p:blipFill>
        <p:spPr>
          <a:xfrm>
            <a:off x="1619672" y="476672"/>
            <a:ext cx="5472608" cy="4271661"/>
          </a:xfrm>
          <a:prstGeom prst="rect">
            <a:avLst/>
          </a:prstGeom>
        </p:spPr>
      </p:pic>
      <p:sp>
        <p:nvSpPr>
          <p:cNvPr id="10" name="pole tekstowe 9"/>
          <p:cNvSpPr txBox="1"/>
          <p:nvPr/>
        </p:nvSpPr>
        <p:spPr>
          <a:xfrm>
            <a:off x="1259632" y="4717593"/>
            <a:ext cx="6696744" cy="830997"/>
          </a:xfrm>
          <a:prstGeom prst="rect">
            <a:avLst/>
          </a:prstGeom>
          <a:noFill/>
        </p:spPr>
        <p:txBody>
          <a:bodyPr wrap="square" rtlCol="0">
            <a:spAutoFit/>
          </a:bodyPr>
          <a:lstStyle/>
          <a:p>
            <a:pPr algn="ctr"/>
            <a:r>
              <a:rPr lang="pl-PL" sz="1200" dirty="0" smtClean="0">
                <a:latin typeface="Teen" pitchFamily="2" charset="-18"/>
              </a:rPr>
              <a:t>W sąsiadującym wykopie 2 zarejestrowano podobną stratygrafię. Tu jednak nie była ona zniszczona współczesnymi wkopami. Uwagę zwraca obecność przepalonych kamieni </a:t>
            </a:r>
            <a:r>
              <a:rPr lang="pl-PL" sz="1200" dirty="0" smtClean="0">
                <a:latin typeface="Teen" pitchFamily="2" charset="-18"/>
              </a:rPr>
              <a:t>w </a:t>
            </a:r>
            <a:r>
              <a:rPr lang="pl-PL" sz="1200" dirty="0" err="1" smtClean="0">
                <a:latin typeface="Teen" pitchFamily="2" charset="-18"/>
              </a:rPr>
              <a:t>spongu</a:t>
            </a:r>
            <a:r>
              <a:rPr lang="pl-PL" sz="1200" dirty="0" smtClean="0">
                <a:latin typeface="Teen" pitchFamily="2" charset="-18"/>
              </a:rPr>
              <a:t> warstwy średniowiecznej. Ponad tą, </a:t>
            </a:r>
            <a:r>
              <a:rPr lang="pl-PL" sz="1200" dirty="0" smtClean="0">
                <a:latin typeface="Teen" pitchFamily="2" charset="-18"/>
              </a:rPr>
              <a:t>akumulowaną </a:t>
            </a:r>
            <a:r>
              <a:rPr lang="pl-PL" sz="1200" dirty="0" smtClean="0">
                <a:latin typeface="Teen" pitchFamily="2" charset="-18"/>
              </a:rPr>
              <a:t>przez dłuższy okres </a:t>
            </a:r>
            <a:r>
              <a:rPr lang="pl-PL" sz="1200" dirty="0" smtClean="0">
                <a:latin typeface="Teen" pitchFamily="2" charset="-18"/>
              </a:rPr>
              <a:t>warstwą </a:t>
            </a:r>
            <a:r>
              <a:rPr lang="pl-PL" sz="1200" dirty="0" smtClean="0">
                <a:latin typeface="Teen" pitchFamily="2" charset="-18"/>
              </a:rPr>
              <a:t>zalega depozyt gliny pochodzący z kopania pałacowych fundamentów. Powyżej zarejestrowano warstwę gruzu, pochodząca z okresu budowy </a:t>
            </a:r>
            <a:r>
              <a:rPr lang="pl-PL" sz="1200" dirty="0" smtClean="0">
                <a:latin typeface="Teen" pitchFamily="2" charset="-18"/>
              </a:rPr>
              <a:t>Pałacu</a:t>
            </a:r>
            <a:r>
              <a:rPr lang="pl-PL" sz="1200" dirty="0" smtClean="0">
                <a:latin typeface="Teen" pitchFamily="2" charset="-18"/>
              </a:rPr>
              <a:t>.   </a:t>
            </a:r>
            <a:endParaRPr lang="pl-PL" sz="1200" dirty="0">
              <a:latin typeface="Teen" pitchFamily="2" charset="-1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logo INCEDO3D kopia.jpg"/>
          <p:cNvPicPr>
            <a:picLocks noChangeAspect="1"/>
          </p:cNvPicPr>
          <p:nvPr/>
        </p:nvPicPr>
        <p:blipFill>
          <a:blip r:embed="rId2" cstate="print"/>
          <a:stretch>
            <a:fillRect/>
          </a:stretch>
        </p:blipFill>
        <p:spPr>
          <a:xfrm>
            <a:off x="4063038" y="260648"/>
            <a:ext cx="796994" cy="216416"/>
          </a:xfrm>
          <a:prstGeom prst="rect">
            <a:avLst/>
          </a:prstGeom>
        </p:spPr>
      </p:pic>
      <p:pic>
        <p:nvPicPr>
          <p:cNvPr id="3" name="Obraz 2"/>
          <p:cNvPicPr/>
          <p:nvPr/>
        </p:nvPicPr>
        <p:blipFill rotWithShape="1">
          <a:blip r:embed="rId3"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3"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3"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3"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7" name="Obraz 6"/>
          <p:cNvPicPr/>
          <p:nvPr/>
        </p:nvPicPr>
        <p:blipFill rotWithShape="1">
          <a:blip r:embed="rId3"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sp>
        <p:nvSpPr>
          <p:cNvPr id="9" name="pole tekstowe 8"/>
          <p:cNvSpPr txBox="1"/>
          <p:nvPr/>
        </p:nvSpPr>
        <p:spPr>
          <a:xfrm>
            <a:off x="1115616" y="4176370"/>
            <a:ext cx="7056784" cy="1938992"/>
          </a:xfrm>
          <a:prstGeom prst="rect">
            <a:avLst/>
          </a:prstGeom>
          <a:noFill/>
        </p:spPr>
        <p:txBody>
          <a:bodyPr wrap="square" rtlCol="0">
            <a:spAutoFit/>
          </a:bodyPr>
          <a:lstStyle/>
          <a:p>
            <a:pPr algn="ctr"/>
            <a:r>
              <a:rPr lang="pl-PL" sz="1200" dirty="0" smtClean="0"/>
              <a:t>Wykop 3 zlokalizowany został po północnej stronie Pałacu. Większość jego powierzchni zajęły warstwy współczesne. Te, które zlokalizowane były bliżej muru, są </a:t>
            </a:r>
            <a:r>
              <a:rPr lang="pl-PL" sz="1200" dirty="0" err="1" smtClean="0"/>
              <a:t>zasypiskiem</a:t>
            </a:r>
            <a:r>
              <a:rPr lang="pl-PL" sz="1200" dirty="0" smtClean="0"/>
              <a:t> budowlanego wkopu. Pozostałe, zalegające na większości powierzchni są wynikiem </a:t>
            </a:r>
            <a:r>
              <a:rPr lang="pl-PL" sz="1200" dirty="0" smtClean="0"/>
              <a:t>zagruzowania </a:t>
            </a:r>
            <a:r>
              <a:rPr lang="pl-PL" sz="1200" dirty="0" smtClean="0"/>
              <a:t>leja po bombie, która wg relacji mieszkańca Warszawy (p. Waldemar Rzepiński) miała spaść podczas Powstania Warszawskiego po zachodniej stronie Pałacu. Z powodu obecności kabli wysokiego napięcia </a:t>
            </a:r>
            <a:r>
              <a:rPr lang="pl-PL" sz="1200" dirty="0" smtClean="0"/>
              <a:t>wstrzymano </a:t>
            </a:r>
            <a:r>
              <a:rPr lang="pl-PL" sz="1200" dirty="0" smtClean="0"/>
              <a:t>eksplorację w centralnej części wykopu. Prace kontynuowano po zachodniej jego stronie, dochodząc do poziomu calca. Ponad nim, podobnie jak </a:t>
            </a:r>
            <a:br>
              <a:rPr lang="pl-PL" sz="1200" dirty="0" smtClean="0"/>
            </a:br>
            <a:r>
              <a:rPr lang="pl-PL" sz="1200" dirty="0" smtClean="0"/>
              <a:t>w wykopach po stronie południowej, zalega jałowa, średniowieczna warstwa. Ponad nią, również analogicznie znajduję się niwelacja poprzedzająca budowę Pałacu. Warto zwrócić uwagę na fakt, że pierwotnie część północna położona była nieznacznie niżej.</a:t>
            </a:r>
          </a:p>
          <a:p>
            <a:endParaRPr lang="pl-PL" sz="1200" dirty="0">
              <a:latin typeface="Teen" pitchFamily="2" charset="-18"/>
            </a:endParaRPr>
          </a:p>
        </p:txBody>
      </p:sp>
      <p:pic>
        <p:nvPicPr>
          <p:cNvPr id="10" name="Obraz 9" descr="3_full.jpg"/>
          <p:cNvPicPr>
            <a:picLocks noChangeAspect="1"/>
          </p:cNvPicPr>
          <p:nvPr/>
        </p:nvPicPr>
        <p:blipFill>
          <a:blip r:embed="rId4" cstate="print"/>
          <a:stretch>
            <a:fillRect/>
          </a:stretch>
        </p:blipFill>
        <p:spPr>
          <a:xfrm>
            <a:off x="1907704" y="908720"/>
            <a:ext cx="4999092" cy="31342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sp>
        <p:nvSpPr>
          <p:cNvPr id="8" name="pole tekstowe 7"/>
          <p:cNvSpPr txBox="1"/>
          <p:nvPr/>
        </p:nvSpPr>
        <p:spPr>
          <a:xfrm>
            <a:off x="2051720" y="2276872"/>
            <a:ext cx="5184576" cy="1754326"/>
          </a:xfrm>
          <a:prstGeom prst="rect">
            <a:avLst/>
          </a:prstGeom>
          <a:noFill/>
        </p:spPr>
        <p:txBody>
          <a:bodyPr wrap="square" rtlCol="0">
            <a:spAutoFit/>
          </a:bodyPr>
          <a:lstStyle/>
          <a:p>
            <a:pPr algn="ctr"/>
            <a:r>
              <a:rPr lang="pl-PL" sz="1200" dirty="0" smtClean="0"/>
              <a:t>Wnioski konserwatorskie</a:t>
            </a:r>
          </a:p>
          <a:p>
            <a:pPr algn="ctr"/>
            <a:r>
              <a:rPr lang="pl-PL" sz="1200" dirty="0" smtClean="0"/>
              <a:t> </a:t>
            </a:r>
          </a:p>
          <a:p>
            <a:pPr algn="ctr"/>
            <a:r>
              <a:rPr lang="pl-PL" sz="1200" dirty="0" smtClean="0"/>
              <a:t>Teren należący do Biblioteki Narodowej, otaczający wąskim pasem bryłę Pałacu, jest w większości całkowicie zniszczony wkopem pod opaskę izolacyjną. Na niewielkich powierzchniach zachowały się pozostałości warstw historycznych, poświadczających peryferyjny charakter osadnictwa, poprzedzającego budowę Pałacu. W toku dalszych prac zalecany jest archeologiczny nadzór. Nie należy </a:t>
            </a:r>
            <a:r>
              <a:rPr lang="pl-PL" sz="1200" dirty="0" smtClean="0"/>
              <a:t>się </a:t>
            </a:r>
            <a:r>
              <a:rPr lang="pl-PL" sz="1200" dirty="0" smtClean="0"/>
              <a:t>przy tym spodziewać odkryć mogących zagrozić realizowanej inwestycji. </a:t>
            </a:r>
          </a:p>
          <a:p>
            <a:pPr algn="ctr"/>
            <a:endParaRPr lang="pl-PL" sz="1200" dirty="0">
              <a:latin typeface="Teen" pitchFamily="2" charset="-1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sp>
        <p:nvSpPr>
          <p:cNvPr id="8" name="pole tekstowe 7"/>
          <p:cNvSpPr txBox="1"/>
          <p:nvPr/>
        </p:nvSpPr>
        <p:spPr>
          <a:xfrm>
            <a:off x="1331640" y="2488828"/>
            <a:ext cx="6336704" cy="2031325"/>
          </a:xfrm>
          <a:prstGeom prst="rect">
            <a:avLst/>
          </a:prstGeom>
          <a:noFill/>
        </p:spPr>
        <p:txBody>
          <a:bodyPr wrap="square" rtlCol="0">
            <a:spAutoFit/>
          </a:bodyPr>
          <a:lstStyle/>
          <a:p>
            <a:pPr algn="ctr">
              <a:lnSpc>
                <a:spcPct val="150000"/>
              </a:lnSpc>
            </a:pPr>
            <a:r>
              <a:rPr lang="pl-PL" sz="1200" dirty="0" smtClean="0">
                <a:latin typeface="Teen" pitchFamily="2" charset="-18"/>
              </a:rPr>
              <a:t>Archeologiczne prace badawcze przy budynku Pałacu </a:t>
            </a:r>
            <a:r>
              <a:rPr lang="pl-PL" sz="1200" dirty="0" smtClean="0">
                <a:latin typeface="Teen" pitchFamily="2" charset="-18"/>
              </a:rPr>
              <a:t>Krasińskich (Rzeczypospolitej</a:t>
            </a:r>
            <a:r>
              <a:rPr lang="pl-PL" sz="1200" dirty="0" smtClean="0">
                <a:latin typeface="Teen" pitchFamily="2" charset="-18"/>
              </a:rPr>
              <a:t>) </a:t>
            </a:r>
            <a:r>
              <a:rPr lang="pl-PL" sz="1200" dirty="0" smtClean="0">
                <a:latin typeface="Teen" pitchFamily="2" charset="-18"/>
              </a:rPr>
              <a:t>prowadzone były </a:t>
            </a:r>
            <a:r>
              <a:rPr lang="pl-PL" sz="1200" dirty="0" smtClean="0">
                <a:latin typeface="Teen" pitchFamily="2" charset="-18"/>
              </a:rPr>
              <a:t>na zlecenie Biblioteki </a:t>
            </a:r>
            <a:r>
              <a:rPr lang="pl-PL" sz="1200" dirty="0" smtClean="0">
                <a:latin typeface="Teen" pitchFamily="2" charset="-18"/>
              </a:rPr>
              <a:t>Narodowej i wykonywane w ramach programu: </a:t>
            </a:r>
            <a:br>
              <a:rPr lang="pl-PL" sz="1200" dirty="0" smtClean="0">
                <a:latin typeface="Teen" pitchFamily="2" charset="-18"/>
              </a:rPr>
            </a:br>
            <a:r>
              <a:rPr lang="pl-PL" sz="1200" dirty="0" smtClean="0">
                <a:latin typeface="Teen" pitchFamily="2" charset="-18"/>
              </a:rPr>
              <a:t>Badania archeologiczne w ramach realizacji Projektu pn.: </a:t>
            </a:r>
            <a:br>
              <a:rPr lang="pl-PL" sz="1200" dirty="0" smtClean="0">
                <a:latin typeface="Teen" pitchFamily="2" charset="-18"/>
              </a:rPr>
            </a:br>
            <a:r>
              <a:rPr lang="pl-PL" sz="1200" dirty="0" smtClean="0">
                <a:latin typeface="Teen" pitchFamily="2" charset="-18"/>
              </a:rPr>
              <a:t>„</a:t>
            </a:r>
            <a:r>
              <a:rPr lang="pl-PL" sz="1200" b="1" i="1" dirty="0" smtClean="0">
                <a:latin typeface="Teen" pitchFamily="2" charset="-18"/>
              </a:rPr>
              <a:t>Konserwacja i rewitalizacja Pałacu Krasińskich (Pałacu Rzeczypospolitej) w Warszawie – europejskiego dziedzictwa kulturowego XVII wieku”</a:t>
            </a:r>
            <a:r>
              <a:rPr lang="pl-PL" sz="1200" dirty="0" smtClean="0">
                <a:latin typeface="Teen" pitchFamily="2" charset="-18"/>
              </a:rPr>
              <a:t>  </a:t>
            </a:r>
            <a:br>
              <a:rPr lang="pl-PL" sz="1200" dirty="0" smtClean="0">
                <a:latin typeface="Teen" pitchFamily="2" charset="-18"/>
              </a:rPr>
            </a:br>
            <a:r>
              <a:rPr lang="pl-PL" sz="1200" dirty="0" smtClean="0">
                <a:latin typeface="Teen" pitchFamily="2" charset="-18"/>
              </a:rPr>
              <a:t>dofinansowanego ze środków Mechanizmu Finansowego Europejskiego Obszaru Gospodarczego 2009-2014.</a:t>
            </a:r>
          </a:p>
          <a:p>
            <a:pPr algn="ctr">
              <a:lnSpc>
                <a:spcPct val="150000"/>
              </a:lnSpc>
            </a:pPr>
            <a:endParaRPr lang="pl-PL" sz="1200" dirty="0">
              <a:latin typeface="Teen" pitchFamily="2" charset="-1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C:\Users\Dell\Desktop\BIBNAD\foto\IMG_5400.JPG"/>
          <p:cNvPicPr/>
          <p:nvPr/>
        </p:nvPicPr>
        <p:blipFill>
          <a:blip r:embed="rId2" cstate="print"/>
          <a:srcRect/>
          <a:stretch>
            <a:fillRect/>
          </a:stretch>
        </p:blipFill>
        <p:spPr bwMode="auto">
          <a:xfrm>
            <a:off x="3203848" y="1340768"/>
            <a:ext cx="2544283" cy="3816424"/>
          </a:xfrm>
          <a:prstGeom prst="rect">
            <a:avLst/>
          </a:prstGeom>
          <a:noFill/>
          <a:ln w="9525">
            <a:noFill/>
            <a:miter lim="800000"/>
            <a:headEnd/>
            <a:tailEnd/>
          </a:ln>
        </p:spPr>
      </p:pic>
      <p:pic>
        <p:nvPicPr>
          <p:cNvPr id="3" name="Obraz 2"/>
          <p:cNvPicPr/>
          <p:nvPr/>
        </p:nvPicPr>
        <p:blipFill rotWithShape="1">
          <a:blip r:embed="rId3"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3"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3"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3"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7" name="Obraz 6"/>
          <p:cNvPicPr/>
          <p:nvPr/>
        </p:nvPicPr>
        <p:blipFill rotWithShape="1">
          <a:blip r:embed="rId3"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8" name="Obraz 7" descr="logo INCEDO3D kopia.jpg"/>
          <p:cNvPicPr>
            <a:picLocks noChangeAspect="1"/>
          </p:cNvPicPr>
          <p:nvPr/>
        </p:nvPicPr>
        <p:blipFill>
          <a:blip r:embed="rId4" cstate="print"/>
          <a:stretch>
            <a:fillRect/>
          </a:stretch>
        </p:blipFill>
        <p:spPr>
          <a:xfrm>
            <a:off x="4063038" y="260648"/>
            <a:ext cx="796994" cy="216416"/>
          </a:xfrm>
          <a:prstGeom prst="rect">
            <a:avLst/>
          </a:prstGeom>
        </p:spPr>
      </p:pic>
      <p:sp>
        <p:nvSpPr>
          <p:cNvPr id="9" name="pole tekstowe 8"/>
          <p:cNvSpPr txBox="1"/>
          <p:nvPr/>
        </p:nvSpPr>
        <p:spPr>
          <a:xfrm>
            <a:off x="2267744" y="5445224"/>
            <a:ext cx="4464496" cy="461665"/>
          </a:xfrm>
          <a:prstGeom prst="rect">
            <a:avLst/>
          </a:prstGeom>
          <a:noFill/>
        </p:spPr>
        <p:txBody>
          <a:bodyPr wrap="square" rtlCol="0">
            <a:spAutoFit/>
          </a:bodyPr>
          <a:lstStyle/>
          <a:p>
            <a:pPr algn="ctr"/>
            <a:r>
              <a:rPr lang="pl-PL" sz="1200" dirty="0" smtClean="0">
                <a:latin typeface="Teen" pitchFamily="2" charset="-18"/>
              </a:rPr>
              <a:t>Przed rozpoczęciem prac wykopaliskowych </a:t>
            </a:r>
            <a:r>
              <a:rPr lang="pl-PL" sz="1200" dirty="0" smtClean="0">
                <a:latin typeface="Teen" pitchFamily="2" charset="-18"/>
              </a:rPr>
              <a:t>wykonane </a:t>
            </a:r>
            <a:r>
              <a:rPr lang="pl-PL" sz="1200" dirty="0" smtClean="0">
                <a:latin typeface="Teen" pitchFamily="2" charset="-18"/>
              </a:rPr>
              <a:t>został podstawowe pomiary </a:t>
            </a:r>
            <a:r>
              <a:rPr lang="pl-PL" sz="1200" dirty="0" smtClean="0">
                <a:latin typeface="Teen" pitchFamily="2" charset="-18"/>
              </a:rPr>
              <a:t>geodezyjne.</a:t>
            </a:r>
            <a:endParaRPr lang="pl-PL"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8" name="Obraz 7" descr="Bez tytułu.jpg"/>
          <p:cNvPicPr>
            <a:picLocks noChangeAspect="1"/>
          </p:cNvPicPr>
          <p:nvPr/>
        </p:nvPicPr>
        <p:blipFill>
          <a:blip r:embed="rId4" cstate="print"/>
          <a:stretch>
            <a:fillRect/>
          </a:stretch>
        </p:blipFill>
        <p:spPr>
          <a:xfrm>
            <a:off x="1907704" y="1052737"/>
            <a:ext cx="5385651" cy="3816423"/>
          </a:xfrm>
          <a:prstGeom prst="rect">
            <a:avLst/>
          </a:prstGeom>
        </p:spPr>
      </p:pic>
      <p:sp>
        <p:nvSpPr>
          <p:cNvPr id="9" name="pole tekstowe 8"/>
          <p:cNvSpPr txBox="1"/>
          <p:nvPr/>
        </p:nvSpPr>
        <p:spPr>
          <a:xfrm>
            <a:off x="1547664" y="5229200"/>
            <a:ext cx="5976664" cy="461665"/>
          </a:xfrm>
          <a:prstGeom prst="rect">
            <a:avLst/>
          </a:prstGeom>
          <a:noFill/>
        </p:spPr>
        <p:txBody>
          <a:bodyPr wrap="square" rtlCol="0">
            <a:spAutoFit/>
          </a:bodyPr>
          <a:lstStyle/>
          <a:p>
            <a:pPr algn="ctr"/>
            <a:r>
              <a:rPr lang="pl-PL" sz="1200" dirty="0" err="1" smtClean="0">
                <a:latin typeface="Teen" pitchFamily="2" charset="-18"/>
              </a:rPr>
              <a:t>Szerokopłaszczyznową</a:t>
            </a:r>
            <a:r>
              <a:rPr lang="pl-PL" sz="1200" dirty="0" smtClean="0">
                <a:latin typeface="Teen" pitchFamily="2" charset="-18"/>
              </a:rPr>
              <a:t> osnowę geodezyjną </a:t>
            </a:r>
            <a:r>
              <a:rPr lang="pl-PL" sz="1200" dirty="0" smtClean="0">
                <a:latin typeface="Teen" pitchFamily="2" charset="-18"/>
              </a:rPr>
              <a:t>wykonano </a:t>
            </a:r>
            <a:r>
              <a:rPr lang="pl-PL" sz="1200" dirty="0" smtClean="0">
                <a:latin typeface="Teen" pitchFamily="2" charset="-18"/>
              </a:rPr>
              <a:t>dzięki zastosowaniu systemu </a:t>
            </a:r>
            <a:r>
              <a:rPr lang="pl-PL" sz="1200" dirty="0" err="1" smtClean="0">
                <a:latin typeface="Teen" pitchFamily="2" charset="-18"/>
              </a:rPr>
              <a:t>Sirius</a:t>
            </a:r>
            <a:r>
              <a:rPr lang="pl-PL" sz="1200" dirty="0" smtClean="0">
                <a:latin typeface="Teen" pitchFamily="2" charset="-18"/>
              </a:rPr>
              <a:t> </a:t>
            </a:r>
            <a:r>
              <a:rPr lang="pl-PL" sz="1200" dirty="0" err="1" smtClean="0">
                <a:latin typeface="Teen" pitchFamily="2" charset="-18"/>
              </a:rPr>
              <a:t>Topcon</a:t>
            </a:r>
            <a:r>
              <a:rPr lang="pl-PL" sz="1200" dirty="0" smtClean="0">
                <a:latin typeface="Teen" pitchFamily="2" charset="-18"/>
              </a:rPr>
              <a:t>, dzięki czemu </a:t>
            </a:r>
            <a:r>
              <a:rPr lang="pl-PL" sz="1200" dirty="0" smtClean="0">
                <a:latin typeface="Teen" pitchFamily="2" charset="-18"/>
              </a:rPr>
              <a:t>uzyskano </a:t>
            </a:r>
            <a:r>
              <a:rPr lang="pl-PL" sz="1200" dirty="0" smtClean="0">
                <a:latin typeface="Teen" pitchFamily="2" charset="-18"/>
              </a:rPr>
              <a:t>trójwymiarowy model numeryczny okolic Placu Krasińskich (wyk. TPI</a:t>
            </a:r>
            <a:r>
              <a:rPr lang="pl-PL" sz="1200" dirty="0" smtClean="0">
                <a:latin typeface="Teen" pitchFamily="2" charset="-18"/>
              </a:rPr>
              <a:t>). </a:t>
            </a:r>
            <a:endParaRPr lang="pl-PL" sz="1200" dirty="0">
              <a:latin typeface="Teen" pitchFamily="2" charset="-1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8" name="Obraz 7" descr="Bez tytułu_2.jpg"/>
          <p:cNvPicPr/>
          <p:nvPr/>
        </p:nvPicPr>
        <p:blipFill>
          <a:blip r:embed="rId4" cstate="print"/>
          <a:stretch>
            <a:fillRect/>
          </a:stretch>
        </p:blipFill>
        <p:spPr>
          <a:xfrm>
            <a:off x="1907705" y="980728"/>
            <a:ext cx="5184576" cy="3873754"/>
          </a:xfrm>
          <a:prstGeom prst="rect">
            <a:avLst/>
          </a:prstGeom>
        </p:spPr>
      </p:pic>
      <p:sp>
        <p:nvSpPr>
          <p:cNvPr id="9" name="pole tekstowe 8"/>
          <p:cNvSpPr txBox="1"/>
          <p:nvPr/>
        </p:nvSpPr>
        <p:spPr>
          <a:xfrm>
            <a:off x="1547664" y="5229200"/>
            <a:ext cx="5976664" cy="646331"/>
          </a:xfrm>
          <a:prstGeom prst="rect">
            <a:avLst/>
          </a:prstGeom>
          <a:noFill/>
        </p:spPr>
        <p:txBody>
          <a:bodyPr wrap="square" rtlCol="0">
            <a:spAutoFit/>
          </a:bodyPr>
          <a:lstStyle/>
          <a:p>
            <a:pPr algn="ctr"/>
            <a:r>
              <a:rPr lang="pl-PL" sz="1200" dirty="0" smtClean="0">
                <a:latin typeface="Teen" pitchFamily="2" charset="-18"/>
              </a:rPr>
              <a:t>Trójwymiarowy model numeryczny </a:t>
            </a:r>
            <a:r>
              <a:rPr lang="pl-PL" sz="1200" dirty="0" err="1" smtClean="0">
                <a:latin typeface="Teen" pitchFamily="2" charset="-18"/>
              </a:rPr>
              <a:t>Sirius</a:t>
            </a:r>
            <a:r>
              <a:rPr lang="pl-PL" sz="1200" dirty="0" smtClean="0">
                <a:latin typeface="Teen" pitchFamily="2" charset="-18"/>
              </a:rPr>
              <a:t> </a:t>
            </a:r>
            <a:r>
              <a:rPr lang="pl-PL" sz="1200" dirty="0" smtClean="0">
                <a:latin typeface="Teen" pitchFamily="2" charset="-18"/>
              </a:rPr>
              <a:t>to rejestracja geodezyjna uzyskana dzięki napowietrznej fotogrametrii trójwymiarowej , </a:t>
            </a:r>
            <a:r>
              <a:rPr lang="pl-PL" sz="1200" dirty="0" smtClean="0">
                <a:latin typeface="Teen" pitchFamily="2" charset="-18"/>
              </a:rPr>
              <a:t>spozycjonowanej </a:t>
            </a:r>
            <a:r>
              <a:rPr lang="pl-PL" sz="1200" dirty="0" smtClean="0">
                <a:latin typeface="Teen" pitchFamily="2" charset="-18"/>
              </a:rPr>
              <a:t>dzięki bazowej stacji GPS z dokładnością centymetrową.  </a:t>
            </a:r>
            <a:endParaRPr lang="pl-PL" sz="1200" dirty="0">
              <a:latin typeface="Teen" pitchFamily="2" charset="-1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sp>
        <p:nvSpPr>
          <p:cNvPr id="9" name="pole tekstowe 8"/>
          <p:cNvSpPr txBox="1"/>
          <p:nvPr/>
        </p:nvSpPr>
        <p:spPr>
          <a:xfrm>
            <a:off x="1835696" y="5301208"/>
            <a:ext cx="5328592" cy="461665"/>
          </a:xfrm>
          <a:prstGeom prst="rect">
            <a:avLst/>
          </a:prstGeom>
          <a:noFill/>
        </p:spPr>
        <p:txBody>
          <a:bodyPr wrap="square" rtlCol="0">
            <a:spAutoFit/>
          </a:bodyPr>
          <a:lstStyle/>
          <a:p>
            <a:pPr algn="ctr"/>
            <a:r>
              <a:rPr lang="pl-PL" sz="1200" dirty="0" smtClean="0">
                <a:latin typeface="Teen" pitchFamily="2" charset="-18"/>
              </a:rPr>
              <a:t>Badaniami objęto łączną powierzchnię 36 m2 sytuując wykopy badawcze przy ścianach szczytowych Pałacu. </a:t>
            </a:r>
            <a:endParaRPr lang="pl-PL" sz="1200" dirty="0">
              <a:latin typeface="Teen" pitchFamily="2" charset="-18"/>
            </a:endParaRPr>
          </a:p>
        </p:txBody>
      </p:sp>
      <p:pic>
        <p:nvPicPr>
          <p:cNvPr id="10" name="Obraz 9" descr="Plan_generalny-Model (2).jpg"/>
          <p:cNvPicPr>
            <a:picLocks noChangeAspect="1"/>
          </p:cNvPicPr>
          <p:nvPr/>
        </p:nvPicPr>
        <p:blipFill>
          <a:blip r:embed="rId4" cstate="print"/>
          <a:stretch>
            <a:fillRect/>
          </a:stretch>
        </p:blipFill>
        <p:spPr>
          <a:xfrm>
            <a:off x="2771800" y="116632"/>
            <a:ext cx="3480646" cy="482708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8" name="Obraz 7" descr="Scena.jpg"/>
          <p:cNvPicPr/>
          <p:nvPr/>
        </p:nvPicPr>
        <p:blipFill>
          <a:blip r:embed="rId4" cstate="print"/>
          <a:stretch>
            <a:fillRect/>
          </a:stretch>
        </p:blipFill>
        <p:spPr>
          <a:xfrm>
            <a:off x="1691640" y="1052736"/>
            <a:ext cx="5760720" cy="3400425"/>
          </a:xfrm>
          <a:prstGeom prst="rect">
            <a:avLst/>
          </a:prstGeom>
        </p:spPr>
      </p:pic>
      <p:sp>
        <p:nvSpPr>
          <p:cNvPr id="9" name="pole tekstowe 8"/>
          <p:cNvSpPr txBox="1"/>
          <p:nvPr/>
        </p:nvSpPr>
        <p:spPr>
          <a:xfrm>
            <a:off x="1475656" y="4869160"/>
            <a:ext cx="6192688" cy="646331"/>
          </a:xfrm>
          <a:prstGeom prst="rect">
            <a:avLst/>
          </a:prstGeom>
          <a:noFill/>
        </p:spPr>
        <p:txBody>
          <a:bodyPr wrap="square" rtlCol="0">
            <a:spAutoFit/>
          </a:bodyPr>
          <a:lstStyle/>
          <a:p>
            <a:pPr algn="ctr"/>
            <a:r>
              <a:rPr lang="pl-PL" sz="1200" dirty="0" smtClean="0">
                <a:latin typeface="Teen" pitchFamily="2" charset="-18"/>
              </a:rPr>
              <a:t>W ramach prac przygotowawczych wykonano skanowanie laserowe 3D ścian szczytowych.  </a:t>
            </a:r>
            <a:r>
              <a:rPr lang="pl-PL" sz="1200" dirty="0" err="1" smtClean="0">
                <a:latin typeface="Teen" pitchFamily="2" charset="-18"/>
              </a:rPr>
              <a:t>Skany</a:t>
            </a:r>
            <a:r>
              <a:rPr lang="pl-PL" sz="1200" dirty="0" smtClean="0">
                <a:latin typeface="Teen" pitchFamily="2" charset="-18"/>
              </a:rPr>
              <a:t> </a:t>
            </a:r>
            <a:r>
              <a:rPr lang="pl-PL" sz="1200" dirty="0" smtClean="0">
                <a:latin typeface="Teen" pitchFamily="2" charset="-18"/>
              </a:rPr>
              <a:t>te dowiązane zostały geodezyjnie, zyskując pełna pozycję </a:t>
            </a:r>
            <a:r>
              <a:rPr lang="pl-PL" sz="1200" dirty="0" err="1" smtClean="0">
                <a:latin typeface="Teen" pitchFamily="2" charset="-18"/>
              </a:rPr>
              <a:t>x,y,z</a:t>
            </a:r>
            <a:r>
              <a:rPr lang="pl-PL" sz="1200" dirty="0" smtClean="0">
                <a:latin typeface="Teen" pitchFamily="2" charset="-18"/>
              </a:rPr>
              <a:t>. Zeskanowany został także zarys wykopów archeologicznych, co stanowić miało </a:t>
            </a:r>
            <a:r>
              <a:rPr lang="pl-PL" sz="1200" dirty="0" smtClean="0">
                <a:latin typeface="Teen" pitchFamily="2" charset="-18"/>
              </a:rPr>
              <a:t>pomiarowe referencje </a:t>
            </a:r>
            <a:r>
              <a:rPr lang="pl-PL" sz="1200" dirty="0" smtClean="0">
                <a:latin typeface="Teen" pitchFamily="2" charset="-18"/>
              </a:rPr>
              <a:t>dla dalszych prac </a:t>
            </a:r>
            <a:r>
              <a:rPr lang="pl-PL" sz="1200" dirty="0" smtClean="0">
                <a:latin typeface="Teen" pitchFamily="2" charset="-18"/>
              </a:rPr>
              <a:t>pomiarowych. </a:t>
            </a:r>
            <a:endParaRPr lang="pl-PL" sz="1200" dirty="0">
              <a:latin typeface="Teen" pitchFamily="2" charset="-1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8" name="Obraz 7" descr="JRC elewcja.jpg"/>
          <p:cNvPicPr/>
          <p:nvPr/>
        </p:nvPicPr>
        <p:blipFill>
          <a:blip r:embed="rId4" cstate="print"/>
          <a:stretch>
            <a:fillRect/>
          </a:stretch>
        </p:blipFill>
        <p:spPr>
          <a:xfrm>
            <a:off x="1691640" y="1052736"/>
            <a:ext cx="5760720" cy="3400425"/>
          </a:xfrm>
          <a:prstGeom prst="rect">
            <a:avLst/>
          </a:prstGeom>
        </p:spPr>
      </p:pic>
      <p:sp>
        <p:nvSpPr>
          <p:cNvPr id="11" name="pole tekstowe 10"/>
          <p:cNvSpPr txBox="1"/>
          <p:nvPr/>
        </p:nvSpPr>
        <p:spPr>
          <a:xfrm>
            <a:off x="971600" y="4725144"/>
            <a:ext cx="7200800" cy="830997"/>
          </a:xfrm>
          <a:prstGeom prst="rect">
            <a:avLst/>
          </a:prstGeom>
          <a:noFill/>
        </p:spPr>
        <p:txBody>
          <a:bodyPr wrap="square" rtlCol="0">
            <a:spAutoFit/>
          </a:bodyPr>
          <a:lstStyle/>
          <a:p>
            <a:pPr algn="ctr"/>
            <a:r>
              <a:rPr lang="pl-PL" sz="1200" dirty="0" smtClean="0">
                <a:latin typeface="Teen" pitchFamily="2" charset="-18"/>
              </a:rPr>
              <a:t>W ten sposób </a:t>
            </a:r>
            <a:r>
              <a:rPr lang="pl-PL" sz="1200" dirty="0" err="1" smtClean="0">
                <a:latin typeface="Teen" pitchFamily="2" charset="-18"/>
              </a:rPr>
              <a:t>georeferencje</a:t>
            </a:r>
            <a:r>
              <a:rPr lang="pl-PL" sz="1200" dirty="0" smtClean="0">
                <a:latin typeface="Teen" pitchFamily="2" charset="-18"/>
              </a:rPr>
              <a:t> bazowe z budynku nadawały atrybuty współrzędnych badanym obiektom, znajdującym się w obrębie wykopu, a rejestrowanym techniką fotogrametrii naziemnej 3D. Te, przekształcane w chmurę punktów, łączone były następnie ze </a:t>
            </a:r>
            <a:r>
              <a:rPr lang="pl-PL" sz="1200" dirty="0" err="1" smtClean="0">
                <a:latin typeface="Teen" pitchFamily="2" charset="-18"/>
              </a:rPr>
              <a:t>skanami</a:t>
            </a:r>
            <a:r>
              <a:rPr lang="pl-PL" sz="1200" dirty="0" smtClean="0">
                <a:latin typeface="Teen" pitchFamily="2" charset="-18"/>
              </a:rPr>
              <a:t>. To unikalna technika dokumentacyjna, zastosowana po raz pierwszy w </a:t>
            </a:r>
            <a:r>
              <a:rPr lang="pl-PL" sz="1200" dirty="0" smtClean="0">
                <a:latin typeface="Teen" pitchFamily="2" charset="-18"/>
              </a:rPr>
              <a:t>Polsce.</a:t>
            </a:r>
            <a:endParaRPr lang="pl-PL" sz="1200" dirty="0" smtClean="0">
              <a:latin typeface="Teen" pitchFamily="2" charset="-18"/>
            </a:endParaRPr>
          </a:p>
          <a:p>
            <a:pPr algn="ctr"/>
            <a:endParaRPr lang="pl-PL" sz="1200" dirty="0">
              <a:latin typeface="Teen" pitchFamily="2" charset="-1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vie 2.avi">
            <a:hlinkClick r:id="" action="ppaction://media"/>
          </p:cNvPr>
          <p:cNvPicPr>
            <a:picLocks noRot="1" noChangeAspect="1"/>
          </p:cNvPicPr>
          <p:nvPr>
            <a:videoFile r:link="rId1"/>
          </p:nvPr>
        </p:nvPicPr>
        <p:blipFill>
          <a:blip r:embed="rId3" cstate="print"/>
          <a:stretch>
            <a:fillRect/>
          </a:stretch>
        </p:blipFill>
        <p:spPr>
          <a:xfrm>
            <a:off x="2555776" y="1412776"/>
            <a:ext cx="4032448" cy="4032448"/>
          </a:xfrm>
          <a:prstGeom prst="rect">
            <a:avLst/>
          </a:prstGeom>
        </p:spPr>
      </p:pic>
      <p:pic>
        <p:nvPicPr>
          <p:cNvPr id="3" name="Obraz 2"/>
          <p:cNvPicPr/>
          <p:nvPr/>
        </p:nvPicPr>
        <p:blipFill rotWithShape="1">
          <a:blip r:embed="rId4"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4"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4"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4"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5" cstate="print"/>
          <a:stretch>
            <a:fillRect/>
          </a:stretch>
        </p:blipFill>
        <p:spPr>
          <a:xfrm>
            <a:off x="4063038" y="260648"/>
            <a:ext cx="796994" cy="216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575</Words>
  <Application>Microsoft Office PowerPoint</Application>
  <PresentationFormat>Pokaz na ekranie (4:3)</PresentationFormat>
  <Paragraphs>18</Paragraphs>
  <Slides>15</Slides>
  <Notes>0</Notes>
  <HiddenSlides>0</HiddenSlides>
  <MMClips>1</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Dell</dc:creator>
  <cp:lastModifiedBy>Grzegorz Mazurowski</cp:lastModifiedBy>
  <cp:revision>62</cp:revision>
  <dcterms:created xsi:type="dcterms:W3CDTF">2014-11-14T14:50:09Z</dcterms:created>
  <dcterms:modified xsi:type="dcterms:W3CDTF">2015-01-07T12:57:05Z</dcterms:modified>
</cp:coreProperties>
</file>